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256" r:id="rId5"/>
    <p:sldId id="320" r:id="rId6"/>
    <p:sldId id="321" r:id="rId7"/>
    <p:sldId id="322" r:id="rId8"/>
    <p:sldId id="323" r:id="rId9"/>
    <p:sldId id="258" r:id="rId10"/>
    <p:sldId id="259" r:id="rId11"/>
    <p:sldId id="309" r:id="rId12"/>
    <p:sldId id="266" r:id="rId13"/>
    <p:sldId id="267" r:id="rId14"/>
    <p:sldId id="261" r:id="rId15"/>
    <p:sldId id="262" r:id="rId16"/>
    <p:sldId id="263" r:id="rId17"/>
    <p:sldId id="264" r:id="rId18"/>
    <p:sldId id="265" r:id="rId19"/>
    <p:sldId id="300" r:id="rId20"/>
    <p:sldId id="306" r:id="rId21"/>
    <p:sldId id="324" r:id="rId22"/>
    <p:sldId id="325" r:id="rId23"/>
    <p:sldId id="317" r:id="rId24"/>
    <p:sldId id="318" r:id="rId25"/>
    <p:sldId id="31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269" r:id="rId34"/>
    <p:sldId id="270" r:id="rId35"/>
    <p:sldId id="274" r:id="rId36"/>
    <p:sldId id="326" r:id="rId37"/>
    <p:sldId id="268" r:id="rId38"/>
    <p:sldId id="293" r:id="rId39"/>
    <p:sldId id="294" r:id="rId40"/>
    <p:sldId id="295" r:id="rId41"/>
    <p:sldId id="296" r:id="rId42"/>
    <p:sldId id="297" r:id="rId43"/>
    <p:sldId id="327" r:id="rId44"/>
    <p:sldId id="328" r:id="rId45"/>
    <p:sldId id="304" r:id="rId46"/>
    <p:sldId id="3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93" autoAdjust="0"/>
    <p:restoredTop sz="80645" autoAdjust="0"/>
  </p:normalViewPr>
  <p:slideViewPr>
    <p:cSldViewPr snapToGrid="0" showGuides="1">
      <p:cViewPr varScale="1">
        <p:scale>
          <a:sx n="60" d="100"/>
          <a:sy n="60" d="100"/>
        </p:scale>
        <p:origin x="966" y="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0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88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pPr/>
              <a:t>9/5/2017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pPr/>
              <a:t>9/5/2017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9ED70E-5663-43FE-94A2-2581095DF688}" type="slidenum">
              <a:rPr lang="ar-SA"/>
              <a:pPr/>
              <a:t>2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2113" y="692150"/>
            <a:ext cx="6072187" cy="34163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598988"/>
            <a:ext cx="5029200" cy="3811587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02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E971B8-E0D1-4121-86EF-0D146B5EFA82}" type="slidenum">
              <a:rPr lang="ar-SA"/>
              <a:pPr/>
              <a:t>3</a:t>
            </a:fld>
            <a:endParaRPr lang="en-US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2113" y="692150"/>
            <a:ext cx="6072187" cy="34163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598988"/>
            <a:ext cx="5029200" cy="3811587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057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8C511A-8DA4-4C33-8073-13D56296F034}" type="slidenum">
              <a:rPr lang="ar-SA"/>
              <a:pPr/>
              <a:t>4</a:t>
            </a:fld>
            <a:endParaRPr lang="en-US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2113" y="692150"/>
            <a:ext cx="6072187" cy="34163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598988"/>
            <a:ext cx="5029200" cy="3811587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590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02856F-9E46-4D12-9BA3-EAA59E28829F}" type="slidenum">
              <a:rPr lang="ar-SA"/>
              <a:pPr/>
              <a:t>5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2113" y="692150"/>
            <a:ext cx="6072187" cy="34163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598988"/>
            <a:ext cx="5029200" cy="3811587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537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27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12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9/5*</a:t>
            </a:r>
            <a:r>
              <a:rPr lang="en-US" dirty="0" err="1" smtClean="0"/>
              <a:t>celcius</a:t>
            </a:r>
            <a:r>
              <a:rPr lang="en-US" dirty="0" smtClean="0"/>
              <a:t> + 32</a:t>
            </a:r>
          </a:p>
          <a:p>
            <a:endParaRPr lang="en-US" dirty="0" smtClean="0"/>
          </a:p>
          <a:p>
            <a:r>
              <a:rPr lang="en-US" smtClean="0"/>
              <a:t>Y/1.98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9/5/2017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9/5/2017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9/5/2017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9/5/2017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9/5/2017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9/5/2017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9/5/2017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9/5/2017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9/5/2017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9/5/2017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pPr/>
              <a:t>9/5/2017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-1" y="2292094"/>
            <a:ext cx="7329055" cy="2219691"/>
          </a:xfrm>
        </p:spPr>
        <p:txBody>
          <a:bodyPr anchor="ctr"/>
          <a:lstStyle/>
          <a:p>
            <a:pPr marL="1427163" indent="-1427163"/>
            <a:r>
              <a:rPr lang="en-US" dirty="0" smtClean="0"/>
              <a:t>   Problem Solving skills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21673" y="4031674"/>
            <a:ext cx="6617277" cy="1435676"/>
          </a:xfrm>
        </p:spPr>
        <p:txBody>
          <a:bodyPr/>
          <a:lstStyle/>
          <a:p>
            <a:r>
              <a:rPr lang="en-US" dirty="0" smtClean="0"/>
              <a:t>Course Code: CSC -101       Credit Hrs:3+1</a:t>
            </a:r>
          </a:p>
          <a:p>
            <a:endParaRPr lang="en-US" dirty="0" smtClean="0"/>
          </a:p>
          <a:p>
            <a:r>
              <a:rPr lang="en-US" dirty="0" smtClean="0"/>
              <a:t>Course Teacher: Javeria Farooq</a:t>
            </a:r>
            <a:endParaRPr lang="en-US" dirty="0"/>
          </a:p>
        </p:txBody>
      </p:sp>
      <p:pic>
        <p:nvPicPr>
          <p:cNvPr id="8" name="Picture Placeholder 7" descr="1178894_0667_2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rcRect l="15170" r="151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Algorithm Writing (Ordering Pizza)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00200"/>
            <a:ext cx="7315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altLang="en-US" dirty="0" smtClean="0"/>
              <a:t>Sample Algorithm (Example 1)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Write an algorithm to convert the length in feet to centimeter.</a:t>
            </a:r>
          </a:p>
          <a:p>
            <a:pPr>
              <a:buNone/>
            </a:pPr>
            <a:r>
              <a:rPr lang="en-US" altLang="en-US" b="1" dirty="0" smtClean="0"/>
              <a:t>Algorithm</a:t>
            </a:r>
            <a:r>
              <a:rPr lang="en-US" altLang="en-US" dirty="0" smtClean="0"/>
              <a:t> </a:t>
            </a:r>
          </a:p>
          <a:p>
            <a:pPr>
              <a:buNone/>
            </a:pPr>
            <a:r>
              <a:rPr lang="en-US" altLang="en-US" dirty="0" smtClean="0"/>
              <a:t>		Step 1: Start</a:t>
            </a:r>
          </a:p>
          <a:p>
            <a:pPr>
              <a:buNone/>
            </a:pPr>
            <a:r>
              <a:rPr lang="en-US" altLang="en-US" dirty="0" smtClean="0"/>
              <a:t>		Step 2: Read </a:t>
            </a:r>
            <a:r>
              <a:rPr lang="en-US" altLang="en-US" dirty="0" err="1" smtClean="0"/>
              <a:t>Length_in_feet</a:t>
            </a:r>
            <a:r>
              <a:rPr lang="en-US" altLang="en-US" dirty="0" smtClean="0"/>
              <a:t>.</a:t>
            </a:r>
          </a:p>
          <a:p>
            <a:pPr>
              <a:buNone/>
            </a:pPr>
            <a:r>
              <a:rPr lang="en-US" altLang="en-US" dirty="0" smtClean="0"/>
              <a:t>		Step 3: Calculate length in </a:t>
            </a:r>
            <a:r>
              <a:rPr lang="en-US" altLang="en-US" dirty="0" err="1" smtClean="0"/>
              <a:t>cetimeter</a:t>
            </a:r>
            <a:r>
              <a:rPr lang="en-US" altLang="en-US" dirty="0" smtClean="0"/>
              <a:t> as                             			</a:t>
            </a:r>
            <a:r>
              <a:rPr lang="en-US" altLang="en-US" dirty="0" err="1" smtClean="0"/>
              <a:t>Length_in_centimeter</a:t>
            </a:r>
            <a:r>
              <a:rPr lang="en-US" altLang="en-US" dirty="0" smtClean="0"/>
              <a:t> </a:t>
            </a:r>
            <a:r>
              <a:rPr lang="en-US" altLang="en-US" dirty="0" smtClean="0">
                <a:sym typeface="Symbol" pitchFamily="18" charset="2"/>
              </a:rPr>
              <a:t>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Length_in_feet</a:t>
            </a:r>
            <a:r>
              <a:rPr lang="en-US" altLang="en-US" dirty="0" smtClean="0"/>
              <a:t> * 30 </a:t>
            </a:r>
          </a:p>
          <a:p>
            <a:pPr>
              <a:buNone/>
            </a:pPr>
            <a:r>
              <a:rPr lang="en-US" altLang="en-US" dirty="0" smtClean="0"/>
              <a:t>		Step 4: Print </a:t>
            </a:r>
            <a:r>
              <a:rPr lang="en-US" altLang="en-US" dirty="0" err="1" smtClean="0"/>
              <a:t>Length_in_centimeter</a:t>
            </a:r>
            <a:r>
              <a:rPr lang="en-US" altLang="en-US" dirty="0" smtClean="0"/>
              <a:t> </a:t>
            </a:r>
          </a:p>
          <a:p>
            <a:pPr>
              <a:buNone/>
            </a:pPr>
            <a:r>
              <a:rPr lang="en-US" altLang="en-US" dirty="0" smtClean="0"/>
              <a:t>		Step 5: Stop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Sample Algorithm(Example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Write an algorithm that will read the two sides of a rectangle and calculate its area.</a:t>
            </a:r>
          </a:p>
          <a:p>
            <a:pPr>
              <a:buNone/>
            </a:pPr>
            <a:r>
              <a:rPr lang="en-US" altLang="en-US" b="1" dirty="0" smtClean="0"/>
              <a:t>Algorithm </a:t>
            </a:r>
          </a:p>
          <a:p>
            <a:pPr>
              <a:buNone/>
            </a:pPr>
            <a:r>
              <a:rPr lang="en-US" altLang="en-US" dirty="0" smtClean="0"/>
              <a:t>		Step 1:Start</a:t>
            </a:r>
          </a:p>
          <a:p>
            <a:pPr>
              <a:buNone/>
            </a:pPr>
            <a:r>
              <a:rPr lang="en-US" altLang="en-US" dirty="0" smtClean="0"/>
              <a:t>		Step 2: 	Read the Width and Length</a:t>
            </a:r>
          </a:p>
          <a:p>
            <a:pPr>
              <a:buNone/>
            </a:pPr>
            <a:r>
              <a:rPr lang="en-US" altLang="en-US" dirty="0" smtClean="0"/>
              <a:t>		Step 3: 	Calculate the area as </a:t>
            </a:r>
          </a:p>
          <a:p>
            <a:pPr>
              <a:buNone/>
            </a:pPr>
            <a:r>
              <a:rPr lang="en-US" altLang="en-US" dirty="0" smtClean="0"/>
              <a:t>			Area </a:t>
            </a:r>
            <a:r>
              <a:rPr lang="en-US" altLang="en-US" dirty="0" smtClean="0">
                <a:sym typeface="Symbol" pitchFamily="18" charset="2"/>
              </a:rPr>
              <a:t></a:t>
            </a:r>
            <a:r>
              <a:rPr lang="en-US" altLang="en-US" dirty="0" smtClean="0"/>
              <a:t> Length  *  Width</a:t>
            </a:r>
          </a:p>
          <a:p>
            <a:pPr>
              <a:buNone/>
            </a:pPr>
            <a:r>
              <a:rPr lang="en-US" altLang="en-US" dirty="0" smtClean="0"/>
              <a:t>		Step 4: 	Print Area</a:t>
            </a:r>
          </a:p>
          <a:p>
            <a:pPr>
              <a:buNone/>
            </a:pPr>
            <a:r>
              <a:rPr lang="en-US" altLang="en-US" dirty="0" smtClean="0"/>
              <a:t>		Step 5: Stop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29600" y="3304674"/>
            <a:ext cx="3064042" cy="18929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24208" y="4874315"/>
            <a:ext cx="117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Length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996975" y="4018540"/>
            <a:ext cx="117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Width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Sample Algorithm (Example 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800"/>
              </a:spcBef>
            </a:pPr>
            <a:r>
              <a:rPr lang="de-DE" sz="2000" dirty="0" smtClean="0"/>
              <a:t>Write an algorithm that will read three numbers, add them together and print their total.</a:t>
            </a:r>
          </a:p>
          <a:p>
            <a:pPr marL="228600" lvl="1">
              <a:spcBef>
                <a:spcPts val="1800"/>
              </a:spcBef>
            </a:pPr>
            <a:r>
              <a:rPr lang="de-DE" sz="2000" b="1" dirty="0" smtClean="0"/>
              <a:t>Algorithm</a:t>
            </a:r>
          </a:p>
          <a:p>
            <a:pPr marL="685800" lvl="2">
              <a:spcBef>
                <a:spcPts val="1800"/>
              </a:spcBef>
              <a:buNone/>
            </a:pPr>
            <a:r>
              <a:rPr lang="de-DE" sz="2000" dirty="0" smtClean="0"/>
              <a:t>	Step 1: Start</a:t>
            </a:r>
            <a:r>
              <a:rPr lang="de-DE" sz="2000" b="1" dirty="0" smtClean="0"/>
              <a:t>	</a:t>
            </a:r>
          </a:p>
          <a:p>
            <a:pPr marL="685800" lvl="2">
              <a:spcBef>
                <a:spcPts val="1800"/>
              </a:spcBef>
              <a:buNone/>
            </a:pPr>
            <a:r>
              <a:rPr lang="de-DE" sz="2000" dirty="0" smtClean="0"/>
              <a:t>	Step 2: Read three numbers, num1, num2, num3</a:t>
            </a:r>
          </a:p>
          <a:p>
            <a:pPr marL="685800" lvl="2">
              <a:spcBef>
                <a:spcPts val="1800"/>
              </a:spcBef>
              <a:buNone/>
            </a:pPr>
            <a:r>
              <a:rPr lang="de-DE" sz="2000" dirty="0" smtClean="0"/>
              <a:t>	Step 3: Calculate the </a:t>
            </a:r>
            <a:r>
              <a:rPr lang="de-DE" sz="2000" dirty="0" smtClean="0"/>
              <a:t>total </a:t>
            </a:r>
            <a:endParaRPr lang="de-DE" sz="2000" dirty="0" smtClean="0"/>
          </a:p>
          <a:p>
            <a:pPr marL="685800" lvl="2">
              <a:spcBef>
                <a:spcPts val="1800"/>
              </a:spcBef>
              <a:buNone/>
            </a:pPr>
            <a:r>
              <a:rPr lang="de-DE" sz="2000" dirty="0" smtClean="0"/>
              <a:t>		    total</a:t>
            </a:r>
            <a:r>
              <a:rPr lang="en-US" altLang="en-US" sz="2000" dirty="0" smtClean="0">
                <a:sym typeface="Symbol" pitchFamily="18" charset="2"/>
              </a:rPr>
              <a:t> num1+num2+num3</a:t>
            </a:r>
          </a:p>
          <a:p>
            <a:pPr marL="685800" lvl="2">
              <a:spcBef>
                <a:spcPts val="1800"/>
              </a:spcBef>
              <a:buNone/>
            </a:pPr>
            <a:r>
              <a:rPr lang="en-US" sz="2000" dirty="0" smtClean="0">
                <a:sym typeface="Symbol" pitchFamily="18" charset="2"/>
              </a:rPr>
              <a:t>	Step 4: Print total </a:t>
            </a:r>
          </a:p>
          <a:p>
            <a:pPr marL="685800" lvl="2">
              <a:spcBef>
                <a:spcPts val="1800"/>
              </a:spcBef>
              <a:buNone/>
            </a:pPr>
            <a:r>
              <a:rPr lang="en-US" sz="2000" dirty="0" smtClean="0">
                <a:sym typeface="Symbol" pitchFamily="18" charset="2"/>
              </a:rPr>
              <a:t>	Step 5: Stop</a:t>
            </a:r>
            <a:endParaRPr lang="de-DE" sz="2000" dirty="0" smtClean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Sample Algorithm (Example 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Write an algorithm to calculate the perimeter and area of rectangle. Given its length and width. </a:t>
            </a:r>
          </a:p>
          <a:p>
            <a:pPr>
              <a:buNone/>
            </a:pPr>
            <a:r>
              <a:rPr lang="en-US" b="1" dirty="0" smtClean="0"/>
              <a:t>Algorithm</a:t>
            </a:r>
          </a:p>
          <a:p>
            <a:pPr>
              <a:buNone/>
            </a:pPr>
            <a:r>
              <a:rPr lang="en-US" dirty="0" smtClean="0"/>
              <a:t>		Step 1: Start</a:t>
            </a:r>
          </a:p>
          <a:p>
            <a:pPr>
              <a:buNone/>
            </a:pPr>
            <a:r>
              <a:rPr lang="en-US" dirty="0" smtClean="0"/>
              <a:t>		Step 2: Read length and width of the rectangle L , W.		</a:t>
            </a:r>
          </a:p>
          <a:p>
            <a:pPr>
              <a:buNone/>
            </a:pPr>
            <a:r>
              <a:rPr lang="en-US" dirty="0" smtClean="0"/>
              <a:t>		Step 3: Calculate perimeter of the rectangle </a:t>
            </a:r>
          </a:p>
          <a:p>
            <a:pPr>
              <a:buNone/>
            </a:pPr>
            <a:r>
              <a:rPr lang="en-US" dirty="0" smtClean="0"/>
              <a:t>			perimeter</a:t>
            </a:r>
            <a:r>
              <a:rPr lang="en-US" altLang="en-US" dirty="0" smtClean="0">
                <a:sym typeface="Symbol" pitchFamily="18" charset="2"/>
              </a:rPr>
              <a:t>  </a:t>
            </a:r>
            <a:r>
              <a:rPr lang="en-US" dirty="0" smtClean="0"/>
              <a:t>2* (L+ W) </a:t>
            </a:r>
          </a:p>
          <a:p>
            <a:pPr>
              <a:buNone/>
            </a:pPr>
            <a:r>
              <a:rPr lang="en-US" dirty="0" smtClean="0"/>
              <a:t>		Step 4: Calculate area of the rectangle </a:t>
            </a:r>
          </a:p>
          <a:p>
            <a:pPr>
              <a:buNone/>
            </a:pPr>
            <a:r>
              <a:rPr lang="en-US" dirty="0" smtClean="0"/>
              <a:t>			area</a:t>
            </a:r>
            <a:r>
              <a:rPr lang="en-US" altLang="en-US" dirty="0" smtClean="0">
                <a:sym typeface="Symbol" pitchFamily="18" charset="2"/>
              </a:rPr>
              <a:t> </a:t>
            </a:r>
            <a:r>
              <a:rPr lang="en-US" dirty="0" smtClean="0"/>
              <a:t> L*W.</a:t>
            </a:r>
          </a:p>
          <a:p>
            <a:pPr>
              <a:buNone/>
            </a:pPr>
            <a:r>
              <a:rPr lang="en-US" dirty="0" smtClean="0"/>
              <a:t>		Step 5: Print perimeter , area. </a:t>
            </a:r>
          </a:p>
          <a:p>
            <a:pPr>
              <a:buNone/>
            </a:pPr>
            <a:r>
              <a:rPr lang="en-US" dirty="0" smtClean="0"/>
              <a:t>		Step 6: Stop.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8229600" y="4459698"/>
            <a:ext cx="3064042" cy="18929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3999" y="5999747"/>
            <a:ext cx="117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Length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80934" y="5285866"/>
            <a:ext cx="117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Width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Sample Algorithm (Example 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Write an algorithm to find the average of three numbers.</a:t>
            </a:r>
          </a:p>
          <a:p>
            <a:pPr>
              <a:buNone/>
            </a:pPr>
            <a:r>
              <a:rPr lang="en-US" b="1" dirty="0" smtClean="0"/>
              <a:t>Algorithm</a:t>
            </a:r>
          </a:p>
          <a:p>
            <a:pPr>
              <a:buNone/>
            </a:pPr>
            <a:r>
              <a:rPr lang="en-US" b="1" dirty="0" smtClean="0"/>
              <a:t>		</a:t>
            </a:r>
            <a:r>
              <a:rPr lang="en-US" dirty="0" smtClean="0"/>
              <a:t>Step1: Start</a:t>
            </a:r>
          </a:p>
          <a:p>
            <a:pPr>
              <a:buNone/>
            </a:pPr>
            <a:r>
              <a:rPr lang="en-US" b="1" dirty="0" smtClean="0"/>
              <a:t>		</a:t>
            </a:r>
            <a:r>
              <a:rPr lang="en-US" dirty="0" smtClean="0"/>
              <a:t>Step 2 Read the numbers a, b, c </a:t>
            </a:r>
          </a:p>
          <a:p>
            <a:pPr>
              <a:buNone/>
            </a:pPr>
            <a:r>
              <a:rPr lang="en-US" dirty="0" smtClean="0"/>
              <a:t>		Step 3:Compute the sum of a, b and c </a:t>
            </a:r>
          </a:p>
          <a:p>
            <a:pPr>
              <a:buNone/>
            </a:pPr>
            <a:r>
              <a:rPr lang="en-US" dirty="0" smtClean="0"/>
              <a:t>			sum</a:t>
            </a:r>
            <a:r>
              <a:rPr lang="en-US" altLang="en-US" dirty="0" smtClean="0">
                <a:sym typeface="Symbol" pitchFamily="18" charset="2"/>
              </a:rPr>
              <a:t>  </a:t>
            </a:r>
            <a:r>
              <a:rPr lang="en-US" dirty="0" err="1" smtClean="0"/>
              <a:t>a+b+c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	Step 4: Divide the sum by 3 and store the result in </a:t>
            </a:r>
            <a:r>
              <a:rPr lang="en-US" dirty="0" err="1" smtClean="0"/>
              <a:t>avg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		</a:t>
            </a:r>
            <a:r>
              <a:rPr lang="en-US" dirty="0" err="1" smtClean="0"/>
              <a:t>avg</a:t>
            </a:r>
            <a:r>
              <a:rPr lang="en-US" altLang="en-US" dirty="0" smtClean="0">
                <a:sym typeface="Symbol" pitchFamily="18" charset="2"/>
              </a:rPr>
              <a:t> </a:t>
            </a:r>
            <a:r>
              <a:rPr lang="en-US" dirty="0" smtClean="0"/>
              <a:t>sum/3</a:t>
            </a:r>
          </a:p>
          <a:p>
            <a:pPr>
              <a:buNone/>
            </a:pPr>
            <a:r>
              <a:rPr lang="en-US" dirty="0" smtClean="0"/>
              <a:t>		Step 5: Print the value of </a:t>
            </a:r>
            <a:r>
              <a:rPr lang="en-US" dirty="0" err="1" smtClean="0"/>
              <a:t>avg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		Step 6: Stop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7190" y="3193479"/>
            <a:ext cx="10071099" cy="16841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Pseudo code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4508" y="25659"/>
            <a:ext cx="9975273" cy="1143000"/>
          </a:xfrm>
        </p:spPr>
        <p:txBody>
          <a:bodyPr>
            <a:normAutofit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/>
              <a:t>Pseudo Code</a:t>
            </a:r>
            <a:endParaRPr lang="en-US" dirty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1011381" y="1767845"/>
            <a:ext cx="10570441" cy="4556755"/>
          </a:xfrm>
        </p:spPr>
        <p:txBody>
          <a:bodyPr>
            <a:normAutofit/>
          </a:bodyPr>
          <a:lstStyle/>
          <a:p>
            <a:pPr algn="just"/>
            <a:r>
              <a:rPr lang="en-US" altLang="ja-JP" dirty="0" smtClean="0"/>
              <a:t>General algorithm.</a:t>
            </a:r>
          </a:p>
          <a:p>
            <a:pPr algn="just">
              <a:lnSpc>
                <a:spcPct val="85000"/>
              </a:lnSpc>
              <a:spcBef>
                <a:spcPct val="50000"/>
              </a:spcBef>
              <a:buSzPct val="95000"/>
            </a:pPr>
            <a:r>
              <a:rPr lang="en-US" dirty="0" smtClean="0"/>
              <a:t>A </a:t>
            </a:r>
            <a:r>
              <a:rPr lang="en-US" b="1" dirty="0" smtClean="0"/>
              <a:t>Pseudo code</a:t>
            </a:r>
            <a:r>
              <a:rPr lang="en-US" dirty="0" smtClean="0"/>
              <a:t> </a:t>
            </a:r>
            <a:r>
              <a:rPr lang="en-US" dirty="0" smtClean="0"/>
              <a:t>language is semiformal, English-like language with a limited vocabulary that can be used to design and describe algorithms.</a:t>
            </a:r>
          </a:p>
          <a:p>
            <a:pPr algn="just"/>
            <a:r>
              <a:rPr lang="en-US" altLang="ja-JP" dirty="0" smtClean="0"/>
              <a:t>“Pseudo” means mock or false and “Code” refers to the instructions written in a programming language. 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894301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Sample Pseudo code (Example 1)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24335" y="1588167"/>
            <a:ext cx="5967665" cy="3260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en-US" sz="2000" b="1" dirty="0" smtClean="0"/>
              <a:t>Algorithm</a:t>
            </a:r>
          </a:p>
          <a:p>
            <a:pPr>
              <a:lnSpc>
                <a:spcPct val="150000"/>
              </a:lnSpc>
              <a:buNone/>
            </a:pPr>
            <a:r>
              <a:rPr lang="en-US" altLang="en-US" sz="2000" dirty="0" smtClean="0"/>
              <a:t>Step 1: Start</a:t>
            </a:r>
          </a:p>
          <a:p>
            <a:pPr>
              <a:lnSpc>
                <a:spcPct val="150000"/>
              </a:lnSpc>
              <a:buNone/>
            </a:pPr>
            <a:r>
              <a:rPr lang="en-US" altLang="en-US" sz="2000" dirty="0" smtClean="0"/>
              <a:t>Step 2: Read </a:t>
            </a:r>
            <a:r>
              <a:rPr lang="en-US" altLang="en-US" sz="2000" dirty="0" err="1" smtClean="0"/>
              <a:t>Length_in_feet</a:t>
            </a:r>
            <a:r>
              <a:rPr lang="en-US" altLang="en-US" sz="2000" dirty="0" smtClean="0"/>
              <a:t>.</a:t>
            </a:r>
          </a:p>
          <a:p>
            <a:pPr>
              <a:lnSpc>
                <a:spcPct val="150000"/>
              </a:lnSpc>
              <a:buNone/>
            </a:pPr>
            <a:r>
              <a:rPr lang="en-US" altLang="en-US" sz="2000" dirty="0" smtClean="0"/>
              <a:t>Step 3: Calculate length in </a:t>
            </a:r>
            <a:r>
              <a:rPr lang="en-US" altLang="en-US" sz="2000" dirty="0" err="1" smtClean="0"/>
              <a:t>cetimeter</a:t>
            </a:r>
            <a:r>
              <a:rPr lang="en-US" altLang="en-US" sz="2000" dirty="0" smtClean="0"/>
              <a:t> as                             </a:t>
            </a:r>
            <a:r>
              <a:rPr lang="en-US" altLang="en-US" sz="2000" dirty="0" err="1" smtClean="0"/>
              <a:t>Length_in_centimeter</a:t>
            </a:r>
            <a:r>
              <a:rPr lang="en-US" altLang="en-US" sz="2000" dirty="0" smtClean="0"/>
              <a:t> </a:t>
            </a:r>
            <a:r>
              <a:rPr lang="en-US" altLang="en-US" sz="2000" dirty="0" smtClean="0">
                <a:sym typeface="Symbol" pitchFamily="18" charset="2"/>
              </a:rPr>
              <a:t></a:t>
            </a:r>
            <a:r>
              <a:rPr lang="en-US" altLang="en-US" sz="2000" dirty="0" smtClean="0"/>
              <a:t> </a:t>
            </a:r>
            <a:r>
              <a:rPr lang="en-US" altLang="en-US" sz="2000" dirty="0" err="1" smtClean="0"/>
              <a:t>Length_in_feet</a:t>
            </a:r>
            <a:r>
              <a:rPr lang="en-US" altLang="en-US" sz="2000" dirty="0" smtClean="0"/>
              <a:t> * 30 </a:t>
            </a:r>
          </a:p>
          <a:p>
            <a:pPr>
              <a:lnSpc>
                <a:spcPct val="150000"/>
              </a:lnSpc>
              <a:buNone/>
            </a:pPr>
            <a:r>
              <a:rPr lang="en-US" altLang="en-US" sz="2000" dirty="0" smtClean="0"/>
              <a:t>Step 4: Print </a:t>
            </a:r>
            <a:r>
              <a:rPr lang="en-US" altLang="en-US" sz="2000" dirty="0" err="1" smtClean="0"/>
              <a:t>Length_in_centimeter</a:t>
            </a:r>
            <a:r>
              <a:rPr lang="en-US" altLang="en-US" sz="2000" dirty="0" smtClean="0"/>
              <a:t> </a:t>
            </a:r>
          </a:p>
          <a:p>
            <a:pPr>
              <a:lnSpc>
                <a:spcPct val="150000"/>
              </a:lnSpc>
              <a:buNone/>
            </a:pPr>
            <a:r>
              <a:rPr lang="en-US" altLang="en-US" sz="2000" dirty="0" smtClean="0"/>
              <a:t>Step 5: Stop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71073" y="1556084"/>
            <a:ext cx="51174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b="1" dirty="0" smtClean="0"/>
              <a:t>Pseudo code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Input the </a:t>
            </a:r>
            <a:r>
              <a:rPr lang="en-US" sz="2000" dirty="0" err="1" smtClean="0"/>
              <a:t>length_in_feet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dirty="0" err="1" smtClean="0"/>
              <a:t>Length_in_centimeter</a:t>
            </a:r>
            <a:r>
              <a:rPr lang="en-US" sz="2000" dirty="0" smtClean="0"/>
              <a:t> =</a:t>
            </a:r>
            <a:r>
              <a:rPr lang="en-US" sz="2000" dirty="0" err="1" smtClean="0"/>
              <a:t>Length_in_feet</a:t>
            </a:r>
            <a:r>
              <a:rPr lang="en-US" sz="2000" dirty="0" smtClean="0"/>
              <a:t> *30 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Print </a:t>
            </a:r>
            <a:r>
              <a:rPr lang="en-US" sz="2000" dirty="0" err="1" smtClean="0"/>
              <a:t>length_in_centimeter</a:t>
            </a:r>
            <a:endParaRPr lang="en-US" sz="2000" dirty="0" smtClean="0"/>
          </a:p>
          <a:p>
            <a:pPr>
              <a:lnSpc>
                <a:spcPct val="150000"/>
              </a:lnSpc>
              <a:buNone/>
            </a:pPr>
            <a:endParaRPr lang="en-US" sz="2000" dirty="0" smtClean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Sample Pseudo code(Example 2)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89553" y="1588167"/>
            <a:ext cx="4411579" cy="3260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en-US" sz="2000" b="1" dirty="0" smtClean="0"/>
              <a:t>Algorithm</a:t>
            </a:r>
          </a:p>
          <a:p>
            <a:pPr>
              <a:lnSpc>
                <a:spcPct val="150000"/>
              </a:lnSpc>
              <a:buNone/>
            </a:pPr>
            <a:r>
              <a:rPr lang="en-US" altLang="en-US" sz="2000" dirty="0" smtClean="0"/>
              <a:t>Step 1:Start</a:t>
            </a:r>
          </a:p>
          <a:p>
            <a:pPr>
              <a:lnSpc>
                <a:spcPct val="150000"/>
              </a:lnSpc>
              <a:buNone/>
            </a:pPr>
            <a:r>
              <a:rPr lang="en-US" altLang="en-US" sz="2000" dirty="0" smtClean="0"/>
              <a:t>Step 2: 	Read the Width and Length</a:t>
            </a:r>
          </a:p>
          <a:p>
            <a:pPr>
              <a:lnSpc>
                <a:spcPct val="150000"/>
              </a:lnSpc>
              <a:buNone/>
            </a:pPr>
            <a:r>
              <a:rPr lang="en-US" altLang="en-US" sz="2000" dirty="0" smtClean="0"/>
              <a:t>Step 3: 	Calculate the area as </a:t>
            </a:r>
          </a:p>
          <a:p>
            <a:pPr>
              <a:lnSpc>
                <a:spcPct val="150000"/>
              </a:lnSpc>
              <a:buNone/>
            </a:pPr>
            <a:r>
              <a:rPr lang="en-US" altLang="en-US" sz="2000" dirty="0" smtClean="0"/>
              <a:t>	Area </a:t>
            </a:r>
            <a:r>
              <a:rPr lang="en-US" altLang="en-US" sz="2000" dirty="0" smtClean="0">
                <a:sym typeface="Symbol" pitchFamily="18" charset="2"/>
              </a:rPr>
              <a:t></a:t>
            </a:r>
            <a:r>
              <a:rPr lang="en-US" altLang="en-US" sz="2000" dirty="0" smtClean="0"/>
              <a:t> Length  *  Width</a:t>
            </a:r>
          </a:p>
          <a:p>
            <a:pPr>
              <a:lnSpc>
                <a:spcPct val="150000"/>
              </a:lnSpc>
              <a:buNone/>
            </a:pPr>
            <a:r>
              <a:rPr lang="en-US" altLang="en-US" sz="2000" dirty="0" smtClean="0"/>
              <a:t>Step 4: 	Print Area</a:t>
            </a:r>
          </a:p>
          <a:p>
            <a:pPr>
              <a:lnSpc>
                <a:spcPct val="150000"/>
              </a:lnSpc>
              <a:buNone/>
            </a:pPr>
            <a:r>
              <a:rPr lang="en-US" altLang="en-US" sz="2000" dirty="0" smtClean="0"/>
              <a:t>Step 5: Stop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8983" y="1556084"/>
            <a:ext cx="508535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b="1" dirty="0" smtClean="0"/>
              <a:t>Pseudo code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Input the width and Length of a rectangle 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Area =Length * Width • 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Print Area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274638"/>
            <a:ext cx="10443411" cy="93345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/>
          </a:bodyPr>
          <a:lstStyle/>
          <a:p>
            <a:pPr algn="r"/>
            <a:r>
              <a:rPr lang="en-GB" dirty="0"/>
              <a:t>Problem Solving</a:t>
            </a:r>
          </a:p>
        </p:txBody>
      </p:sp>
      <p:sp>
        <p:nvSpPr>
          <p:cNvPr id="150531" name="Rectangle 3"/>
          <p:cNvSpPr>
            <a:spLocks noChangeArrowheads="1"/>
          </p:cNvSpPr>
          <p:nvPr/>
        </p:nvSpPr>
        <p:spPr bwMode="auto">
          <a:xfrm>
            <a:off x="1187116" y="1600200"/>
            <a:ext cx="9930064" cy="1013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algn="just" eaLnBrk="0" hangingPunct="0"/>
            <a:r>
              <a:rPr lang="en-GB" sz="2000" dirty="0"/>
              <a:t>As the computer is also a device similar to the way in which the human brain functions, the process of calculating the </a:t>
            </a:r>
            <a:r>
              <a:rPr lang="en-GB" sz="2000" i="1" dirty="0"/>
              <a:t>sum of two values </a:t>
            </a:r>
            <a:r>
              <a:rPr lang="en-GB" sz="2000" dirty="0"/>
              <a:t>can also be easily performed by the computer.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842000" y="3496849"/>
            <a:ext cx="6098117" cy="2316163"/>
            <a:chOff x="2070" y="3010"/>
            <a:chExt cx="2161" cy="1935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153" y="4216"/>
              <a:ext cx="1980" cy="611"/>
              <a:chOff x="2153" y="4216"/>
              <a:chExt cx="1980" cy="611"/>
            </a:xfrm>
          </p:grpSpPr>
          <p:sp>
            <p:nvSpPr>
              <p:cNvPr id="150534" name="Rectangle 6"/>
              <p:cNvSpPr>
                <a:spLocks noChangeArrowheads="1"/>
              </p:cNvSpPr>
              <p:nvPr/>
            </p:nvSpPr>
            <p:spPr bwMode="auto">
              <a:xfrm>
                <a:off x="2153" y="4216"/>
                <a:ext cx="1980" cy="6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0535" name="Rectangle 7"/>
              <p:cNvSpPr>
                <a:spLocks noChangeArrowheads="1"/>
              </p:cNvSpPr>
              <p:nvPr/>
            </p:nvSpPr>
            <p:spPr bwMode="auto">
              <a:xfrm>
                <a:off x="3252" y="4321"/>
                <a:ext cx="687" cy="28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2070" y="4555"/>
              <a:ext cx="2161" cy="390"/>
              <a:chOff x="2070" y="4555"/>
              <a:chExt cx="2161" cy="390"/>
            </a:xfrm>
          </p:grpSpPr>
          <p:sp>
            <p:nvSpPr>
              <p:cNvPr id="150537" name="Freeform 9"/>
              <p:cNvSpPr>
                <a:spLocks/>
              </p:cNvSpPr>
              <p:nvPr/>
            </p:nvSpPr>
            <p:spPr bwMode="auto">
              <a:xfrm>
                <a:off x="2070" y="4555"/>
                <a:ext cx="2161" cy="390"/>
              </a:xfrm>
              <a:custGeom>
                <a:avLst/>
                <a:gdLst>
                  <a:gd name="T0" fmla="*/ 270 w 2161"/>
                  <a:gd name="T1" fmla="*/ 0 h 390"/>
                  <a:gd name="T2" fmla="*/ 1897 w 2161"/>
                  <a:gd name="T3" fmla="*/ 0 h 390"/>
                  <a:gd name="T4" fmla="*/ 2155 w 2161"/>
                  <a:gd name="T5" fmla="*/ 351 h 390"/>
                  <a:gd name="T6" fmla="*/ 2160 w 2161"/>
                  <a:gd name="T7" fmla="*/ 367 h 390"/>
                  <a:gd name="T8" fmla="*/ 2150 w 2161"/>
                  <a:gd name="T9" fmla="*/ 382 h 390"/>
                  <a:gd name="T10" fmla="*/ 2134 w 2161"/>
                  <a:gd name="T11" fmla="*/ 389 h 390"/>
                  <a:gd name="T12" fmla="*/ 31 w 2161"/>
                  <a:gd name="T13" fmla="*/ 389 h 390"/>
                  <a:gd name="T14" fmla="*/ 12 w 2161"/>
                  <a:gd name="T15" fmla="*/ 379 h 390"/>
                  <a:gd name="T16" fmla="*/ 0 w 2161"/>
                  <a:gd name="T17" fmla="*/ 363 h 390"/>
                  <a:gd name="T18" fmla="*/ 5 w 2161"/>
                  <a:gd name="T19" fmla="*/ 343 h 390"/>
                  <a:gd name="T20" fmla="*/ 270 w 2161"/>
                  <a:gd name="T21" fmla="*/ 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61" h="390">
                    <a:moveTo>
                      <a:pt x="270" y="0"/>
                    </a:moveTo>
                    <a:lnTo>
                      <a:pt x="1897" y="0"/>
                    </a:lnTo>
                    <a:lnTo>
                      <a:pt x="2155" y="351"/>
                    </a:lnTo>
                    <a:lnTo>
                      <a:pt x="2160" y="367"/>
                    </a:lnTo>
                    <a:lnTo>
                      <a:pt x="2150" y="382"/>
                    </a:lnTo>
                    <a:lnTo>
                      <a:pt x="2134" y="389"/>
                    </a:lnTo>
                    <a:lnTo>
                      <a:pt x="31" y="389"/>
                    </a:lnTo>
                    <a:lnTo>
                      <a:pt x="12" y="379"/>
                    </a:lnTo>
                    <a:lnTo>
                      <a:pt x="0" y="363"/>
                    </a:lnTo>
                    <a:lnTo>
                      <a:pt x="5" y="343"/>
                    </a:lnTo>
                    <a:lnTo>
                      <a:pt x="270" y="0"/>
                    </a:lnTo>
                  </a:path>
                </a:pathLst>
              </a:custGeom>
              <a:solidFill>
                <a:schemeClr val="bg1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0538" name="Freeform 10"/>
              <p:cNvSpPr>
                <a:spLocks/>
              </p:cNvSpPr>
              <p:nvPr/>
            </p:nvSpPr>
            <p:spPr bwMode="auto">
              <a:xfrm>
                <a:off x="2191" y="4637"/>
                <a:ext cx="1435" cy="248"/>
              </a:xfrm>
              <a:custGeom>
                <a:avLst/>
                <a:gdLst>
                  <a:gd name="T0" fmla="*/ 193 w 1435"/>
                  <a:gd name="T1" fmla="*/ 0 h 248"/>
                  <a:gd name="T2" fmla="*/ 1367 w 1435"/>
                  <a:gd name="T3" fmla="*/ 0 h 248"/>
                  <a:gd name="T4" fmla="*/ 1434 w 1435"/>
                  <a:gd name="T5" fmla="*/ 247 h 248"/>
                  <a:gd name="T6" fmla="*/ 0 w 1435"/>
                  <a:gd name="T7" fmla="*/ 247 h 248"/>
                  <a:gd name="T8" fmla="*/ 193 w 1435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5" h="248">
                    <a:moveTo>
                      <a:pt x="193" y="0"/>
                    </a:moveTo>
                    <a:lnTo>
                      <a:pt x="1367" y="0"/>
                    </a:lnTo>
                    <a:lnTo>
                      <a:pt x="1434" y="247"/>
                    </a:lnTo>
                    <a:lnTo>
                      <a:pt x="0" y="247"/>
                    </a:lnTo>
                    <a:lnTo>
                      <a:pt x="193" y="0"/>
                    </a:lnTo>
                  </a:path>
                </a:pathLst>
              </a:custGeom>
              <a:solidFill>
                <a:schemeClr val="bg1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0539" name="Freeform 11"/>
              <p:cNvSpPr>
                <a:spLocks/>
              </p:cNvSpPr>
              <p:nvPr/>
            </p:nvSpPr>
            <p:spPr bwMode="auto">
              <a:xfrm>
                <a:off x="3671" y="4637"/>
                <a:ext cx="436" cy="248"/>
              </a:xfrm>
              <a:custGeom>
                <a:avLst/>
                <a:gdLst>
                  <a:gd name="T0" fmla="*/ 0 w 436"/>
                  <a:gd name="T1" fmla="*/ 0 h 248"/>
                  <a:gd name="T2" fmla="*/ 256 w 436"/>
                  <a:gd name="T3" fmla="*/ 0 h 248"/>
                  <a:gd name="T4" fmla="*/ 435 w 436"/>
                  <a:gd name="T5" fmla="*/ 247 h 248"/>
                  <a:gd name="T6" fmla="*/ 81 w 436"/>
                  <a:gd name="T7" fmla="*/ 247 h 248"/>
                  <a:gd name="T8" fmla="*/ 0 w 436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6" h="248">
                    <a:moveTo>
                      <a:pt x="0" y="0"/>
                    </a:moveTo>
                    <a:lnTo>
                      <a:pt x="256" y="0"/>
                    </a:lnTo>
                    <a:lnTo>
                      <a:pt x="435" y="247"/>
                    </a:lnTo>
                    <a:lnTo>
                      <a:pt x="81" y="24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2427" y="3010"/>
              <a:ext cx="1439" cy="1188"/>
              <a:chOff x="2427" y="3010"/>
              <a:chExt cx="1439" cy="1188"/>
            </a:xfrm>
          </p:grpSpPr>
          <p:sp>
            <p:nvSpPr>
              <p:cNvPr id="150541" name="Rectangle 13"/>
              <p:cNvSpPr>
                <a:spLocks noChangeArrowheads="1"/>
              </p:cNvSpPr>
              <p:nvPr/>
            </p:nvSpPr>
            <p:spPr bwMode="auto">
              <a:xfrm>
                <a:off x="2427" y="3010"/>
                <a:ext cx="1439" cy="118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0542" name="Rectangle 14"/>
              <p:cNvSpPr>
                <a:spLocks noChangeArrowheads="1"/>
              </p:cNvSpPr>
              <p:nvPr/>
            </p:nvSpPr>
            <p:spPr bwMode="auto">
              <a:xfrm>
                <a:off x="2520" y="3108"/>
                <a:ext cx="1252" cy="100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0543" name="Rectangle 15"/>
              <p:cNvSpPr>
                <a:spLocks noChangeArrowheads="1"/>
              </p:cNvSpPr>
              <p:nvPr/>
            </p:nvSpPr>
            <p:spPr bwMode="auto">
              <a:xfrm>
                <a:off x="3591" y="3108"/>
                <a:ext cx="177" cy="100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0544" name="Rectangle 16"/>
              <p:cNvSpPr>
                <a:spLocks noChangeArrowheads="1"/>
              </p:cNvSpPr>
              <p:nvPr/>
            </p:nvSpPr>
            <p:spPr bwMode="auto">
              <a:xfrm>
                <a:off x="3634" y="3160"/>
                <a:ext cx="85" cy="6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0545" name="Oval 17"/>
              <p:cNvSpPr>
                <a:spLocks noChangeArrowheads="1"/>
              </p:cNvSpPr>
              <p:nvPr/>
            </p:nvSpPr>
            <p:spPr bwMode="auto">
              <a:xfrm>
                <a:off x="3642" y="3597"/>
                <a:ext cx="66" cy="6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0546" name="Oval 18"/>
              <p:cNvSpPr>
                <a:spLocks noChangeArrowheads="1"/>
              </p:cNvSpPr>
              <p:nvPr/>
            </p:nvSpPr>
            <p:spPr bwMode="auto">
              <a:xfrm>
                <a:off x="3642" y="3780"/>
                <a:ext cx="66" cy="6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0547" name="Oval 19"/>
              <p:cNvSpPr>
                <a:spLocks noChangeArrowheads="1"/>
              </p:cNvSpPr>
              <p:nvPr/>
            </p:nvSpPr>
            <p:spPr bwMode="auto">
              <a:xfrm>
                <a:off x="3642" y="3955"/>
                <a:ext cx="66" cy="63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372533" y="3603211"/>
            <a:ext cx="4133851" cy="2195512"/>
            <a:chOff x="132" y="3176"/>
            <a:chExt cx="1465" cy="1600"/>
          </a:xfrm>
        </p:grpSpPr>
        <p:sp>
          <p:nvSpPr>
            <p:cNvPr id="150549" name="Freeform 21"/>
            <p:cNvSpPr>
              <a:spLocks/>
            </p:cNvSpPr>
            <p:nvPr/>
          </p:nvSpPr>
          <p:spPr bwMode="auto">
            <a:xfrm>
              <a:off x="132" y="3176"/>
              <a:ext cx="1465" cy="1600"/>
            </a:xfrm>
            <a:custGeom>
              <a:avLst/>
              <a:gdLst>
                <a:gd name="T0" fmla="*/ 960 w 1465"/>
                <a:gd name="T1" fmla="*/ 1452 h 1600"/>
                <a:gd name="T2" fmla="*/ 976 w 1465"/>
                <a:gd name="T3" fmla="*/ 1383 h 1600"/>
                <a:gd name="T4" fmla="*/ 1029 w 1465"/>
                <a:gd name="T5" fmla="*/ 1345 h 1600"/>
                <a:gd name="T6" fmla="*/ 1201 w 1465"/>
                <a:gd name="T7" fmla="*/ 1309 h 1600"/>
                <a:gd name="T8" fmla="*/ 1288 w 1465"/>
                <a:gd name="T9" fmla="*/ 1271 h 1600"/>
                <a:gd name="T10" fmla="*/ 1318 w 1465"/>
                <a:gd name="T11" fmla="*/ 1232 h 1600"/>
                <a:gd name="T12" fmla="*/ 1316 w 1465"/>
                <a:gd name="T13" fmla="*/ 1140 h 1600"/>
                <a:gd name="T14" fmla="*/ 1311 w 1465"/>
                <a:gd name="T15" fmla="*/ 1011 h 1600"/>
                <a:gd name="T16" fmla="*/ 1334 w 1465"/>
                <a:gd name="T17" fmla="*/ 924 h 1600"/>
                <a:gd name="T18" fmla="*/ 1390 w 1465"/>
                <a:gd name="T19" fmla="*/ 886 h 1600"/>
                <a:gd name="T20" fmla="*/ 1454 w 1465"/>
                <a:gd name="T21" fmla="*/ 855 h 1600"/>
                <a:gd name="T22" fmla="*/ 1464 w 1465"/>
                <a:gd name="T23" fmla="*/ 817 h 1600"/>
                <a:gd name="T24" fmla="*/ 1431 w 1465"/>
                <a:gd name="T25" fmla="*/ 776 h 1600"/>
                <a:gd name="T26" fmla="*/ 1303 w 1465"/>
                <a:gd name="T27" fmla="*/ 615 h 1600"/>
                <a:gd name="T28" fmla="*/ 1324 w 1465"/>
                <a:gd name="T29" fmla="*/ 570 h 1600"/>
                <a:gd name="T30" fmla="*/ 1354 w 1465"/>
                <a:gd name="T31" fmla="*/ 467 h 1600"/>
                <a:gd name="T32" fmla="*/ 1326 w 1465"/>
                <a:gd name="T33" fmla="*/ 318 h 1600"/>
                <a:gd name="T34" fmla="*/ 1252 w 1465"/>
                <a:gd name="T35" fmla="*/ 169 h 1600"/>
                <a:gd name="T36" fmla="*/ 1160 w 1465"/>
                <a:gd name="T37" fmla="*/ 71 h 1600"/>
                <a:gd name="T38" fmla="*/ 991 w 1465"/>
                <a:gd name="T39" fmla="*/ 13 h 1600"/>
                <a:gd name="T40" fmla="*/ 795 w 1465"/>
                <a:gd name="T41" fmla="*/ 0 h 1600"/>
                <a:gd name="T42" fmla="*/ 618 w 1465"/>
                <a:gd name="T43" fmla="*/ 15 h 1600"/>
                <a:gd name="T44" fmla="*/ 455 w 1465"/>
                <a:gd name="T45" fmla="*/ 64 h 1600"/>
                <a:gd name="T46" fmla="*/ 265 w 1465"/>
                <a:gd name="T47" fmla="*/ 179 h 1600"/>
                <a:gd name="T48" fmla="*/ 173 w 1465"/>
                <a:gd name="T49" fmla="*/ 261 h 1600"/>
                <a:gd name="T50" fmla="*/ 79 w 1465"/>
                <a:gd name="T51" fmla="*/ 387 h 1600"/>
                <a:gd name="T52" fmla="*/ 10 w 1465"/>
                <a:gd name="T53" fmla="*/ 549 h 1600"/>
                <a:gd name="T54" fmla="*/ 5 w 1465"/>
                <a:gd name="T55" fmla="*/ 694 h 1600"/>
                <a:gd name="T56" fmla="*/ 46 w 1465"/>
                <a:gd name="T57" fmla="*/ 825 h 1600"/>
                <a:gd name="T58" fmla="*/ 235 w 1465"/>
                <a:gd name="T59" fmla="*/ 1112 h 1600"/>
                <a:gd name="T60" fmla="*/ 296 w 1465"/>
                <a:gd name="T61" fmla="*/ 1237 h 1600"/>
                <a:gd name="T62" fmla="*/ 312 w 1465"/>
                <a:gd name="T63" fmla="*/ 1322 h 1600"/>
                <a:gd name="T64" fmla="*/ 317 w 1465"/>
                <a:gd name="T65" fmla="*/ 1437 h 1600"/>
                <a:gd name="T66" fmla="*/ 960 w 1465"/>
                <a:gd name="T67" fmla="*/ 1599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65" h="1600">
                  <a:moveTo>
                    <a:pt x="960" y="1599"/>
                  </a:moveTo>
                  <a:lnTo>
                    <a:pt x="960" y="1452"/>
                  </a:lnTo>
                  <a:lnTo>
                    <a:pt x="966" y="1419"/>
                  </a:lnTo>
                  <a:lnTo>
                    <a:pt x="976" y="1383"/>
                  </a:lnTo>
                  <a:lnTo>
                    <a:pt x="996" y="1358"/>
                  </a:lnTo>
                  <a:lnTo>
                    <a:pt x="1029" y="1345"/>
                  </a:lnTo>
                  <a:lnTo>
                    <a:pt x="1137" y="1322"/>
                  </a:lnTo>
                  <a:lnTo>
                    <a:pt x="1201" y="1309"/>
                  </a:lnTo>
                  <a:lnTo>
                    <a:pt x="1252" y="1288"/>
                  </a:lnTo>
                  <a:lnTo>
                    <a:pt x="1288" y="1271"/>
                  </a:lnTo>
                  <a:lnTo>
                    <a:pt x="1306" y="1255"/>
                  </a:lnTo>
                  <a:lnTo>
                    <a:pt x="1318" y="1232"/>
                  </a:lnTo>
                  <a:lnTo>
                    <a:pt x="1318" y="1191"/>
                  </a:lnTo>
                  <a:lnTo>
                    <a:pt x="1316" y="1140"/>
                  </a:lnTo>
                  <a:lnTo>
                    <a:pt x="1311" y="1071"/>
                  </a:lnTo>
                  <a:lnTo>
                    <a:pt x="1311" y="1011"/>
                  </a:lnTo>
                  <a:lnTo>
                    <a:pt x="1318" y="957"/>
                  </a:lnTo>
                  <a:lnTo>
                    <a:pt x="1334" y="924"/>
                  </a:lnTo>
                  <a:lnTo>
                    <a:pt x="1354" y="901"/>
                  </a:lnTo>
                  <a:lnTo>
                    <a:pt x="1390" y="886"/>
                  </a:lnTo>
                  <a:lnTo>
                    <a:pt x="1438" y="868"/>
                  </a:lnTo>
                  <a:lnTo>
                    <a:pt x="1454" y="855"/>
                  </a:lnTo>
                  <a:lnTo>
                    <a:pt x="1464" y="840"/>
                  </a:lnTo>
                  <a:lnTo>
                    <a:pt x="1464" y="817"/>
                  </a:lnTo>
                  <a:lnTo>
                    <a:pt x="1447" y="794"/>
                  </a:lnTo>
                  <a:lnTo>
                    <a:pt x="1431" y="776"/>
                  </a:lnTo>
                  <a:lnTo>
                    <a:pt x="1313" y="627"/>
                  </a:lnTo>
                  <a:lnTo>
                    <a:pt x="1303" y="615"/>
                  </a:lnTo>
                  <a:lnTo>
                    <a:pt x="1308" y="592"/>
                  </a:lnTo>
                  <a:lnTo>
                    <a:pt x="1324" y="570"/>
                  </a:lnTo>
                  <a:lnTo>
                    <a:pt x="1347" y="507"/>
                  </a:lnTo>
                  <a:lnTo>
                    <a:pt x="1354" y="467"/>
                  </a:lnTo>
                  <a:lnTo>
                    <a:pt x="1354" y="406"/>
                  </a:lnTo>
                  <a:lnTo>
                    <a:pt x="1326" y="318"/>
                  </a:lnTo>
                  <a:lnTo>
                    <a:pt x="1298" y="252"/>
                  </a:lnTo>
                  <a:lnTo>
                    <a:pt x="1252" y="169"/>
                  </a:lnTo>
                  <a:lnTo>
                    <a:pt x="1208" y="118"/>
                  </a:lnTo>
                  <a:lnTo>
                    <a:pt x="1160" y="71"/>
                  </a:lnTo>
                  <a:lnTo>
                    <a:pt x="1094" y="36"/>
                  </a:lnTo>
                  <a:lnTo>
                    <a:pt x="991" y="13"/>
                  </a:lnTo>
                  <a:lnTo>
                    <a:pt x="894" y="2"/>
                  </a:lnTo>
                  <a:lnTo>
                    <a:pt x="795" y="0"/>
                  </a:lnTo>
                  <a:lnTo>
                    <a:pt x="698" y="5"/>
                  </a:lnTo>
                  <a:lnTo>
                    <a:pt x="618" y="15"/>
                  </a:lnTo>
                  <a:lnTo>
                    <a:pt x="542" y="30"/>
                  </a:lnTo>
                  <a:lnTo>
                    <a:pt x="455" y="64"/>
                  </a:lnTo>
                  <a:lnTo>
                    <a:pt x="370" y="107"/>
                  </a:lnTo>
                  <a:lnTo>
                    <a:pt x="265" y="179"/>
                  </a:lnTo>
                  <a:lnTo>
                    <a:pt x="217" y="218"/>
                  </a:lnTo>
                  <a:lnTo>
                    <a:pt x="173" y="261"/>
                  </a:lnTo>
                  <a:lnTo>
                    <a:pt x="125" y="318"/>
                  </a:lnTo>
                  <a:lnTo>
                    <a:pt x="79" y="387"/>
                  </a:lnTo>
                  <a:lnTo>
                    <a:pt x="33" y="474"/>
                  </a:lnTo>
                  <a:lnTo>
                    <a:pt x="10" y="549"/>
                  </a:lnTo>
                  <a:lnTo>
                    <a:pt x="0" y="631"/>
                  </a:lnTo>
                  <a:lnTo>
                    <a:pt x="5" y="694"/>
                  </a:lnTo>
                  <a:lnTo>
                    <a:pt x="17" y="758"/>
                  </a:lnTo>
                  <a:lnTo>
                    <a:pt x="46" y="825"/>
                  </a:lnTo>
                  <a:lnTo>
                    <a:pt x="128" y="954"/>
                  </a:lnTo>
                  <a:lnTo>
                    <a:pt x="235" y="1112"/>
                  </a:lnTo>
                  <a:lnTo>
                    <a:pt x="278" y="1191"/>
                  </a:lnTo>
                  <a:lnTo>
                    <a:pt x="296" y="1237"/>
                  </a:lnTo>
                  <a:lnTo>
                    <a:pt x="307" y="1281"/>
                  </a:lnTo>
                  <a:lnTo>
                    <a:pt x="312" y="1322"/>
                  </a:lnTo>
                  <a:lnTo>
                    <a:pt x="314" y="1360"/>
                  </a:lnTo>
                  <a:lnTo>
                    <a:pt x="317" y="1437"/>
                  </a:lnTo>
                  <a:lnTo>
                    <a:pt x="307" y="1599"/>
                  </a:lnTo>
                  <a:lnTo>
                    <a:pt x="960" y="1599"/>
                  </a:lnTo>
                </a:path>
              </a:pathLst>
            </a:custGeom>
            <a:solidFill>
              <a:schemeClr val="bg1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180" y="3682"/>
              <a:ext cx="431" cy="564"/>
              <a:chOff x="180" y="3682"/>
              <a:chExt cx="431" cy="564"/>
            </a:xfrm>
          </p:grpSpPr>
          <p:sp>
            <p:nvSpPr>
              <p:cNvPr id="150551" name="Freeform 23"/>
              <p:cNvSpPr>
                <a:spLocks/>
              </p:cNvSpPr>
              <p:nvPr/>
            </p:nvSpPr>
            <p:spPr bwMode="auto">
              <a:xfrm>
                <a:off x="180" y="3682"/>
                <a:ext cx="426" cy="559"/>
              </a:xfrm>
              <a:custGeom>
                <a:avLst/>
                <a:gdLst>
                  <a:gd name="T0" fmla="*/ 409 w 426"/>
                  <a:gd name="T1" fmla="*/ 424 h 559"/>
                  <a:gd name="T2" fmla="*/ 380 w 426"/>
                  <a:gd name="T3" fmla="*/ 385 h 559"/>
                  <a:gd name="T4" fmla="*/ 361 w 426"/>
                  <a:gd name="T5" fmla="*/ 316 h 559"/>
                  <a:gd name="T6" fmla="*/ 350 w 426"/>
                  <a:gd name="T7" fmla="*/ 239 h 559"/>
                  <a:gd name="T8" fmla="*/ 350 w 426"/>
                  <a:gd name="T9" fmla="*/ 159 h 559"/>
                  <a:gd name="T10" fmla="*/ 338 w 426"/>
                  <a:gd name="T11" fmla="*/ 89 h 559"/>
                  <a:gd name="T12" fmla="*/ 321 w 426"/>
                  <a:gd name="T13" fmla="*/ 39 h 559"/>
                  <a:gd name="T14" fmla="*/ 288 w 426"/>
                  <a:gd name="T15" fmla="*/ 27 h 559"/>
                  <a:gd name="T16" fmla="*/ 258 w 426"/>
                  <a:gd name="T17" fmla="*/ 11 h 559"/>
                  <a:gd name="T18" fmla="*/ 212 w 426"/>
                  <a:gd name="T19" fmla="*/ 2 h 559"/>
                  <a:gd name="T20" fmla="*/ 162 w 426"/>
                  <a:gd name="T21" fmla="*/ 2 h 559"/>
                  <a:gd name="T22" fmla="*/ 113 w 426"/>
                  <a:gd name="T23" fmla="*/ 13 h 559"/>
                  <a:gd name="T24" fmla="*/ 75 w 426"/>
                  <a:gd name="T25" fmla="*/ 37 h 559"/>
                  <a:gd name="T26" fmla="*/ 41 w 426"/>
                  <a:gd name="T27" fmla="*/ 71 h 559"/>
                  <a:gd name="T28" fmla="*/ 18 w 426"/>
                  <a:gd name="T29" fmla="*/ 112 h 559"/>
                  <a:gd name="T30" fmla="*/ 5 w 426"/>
                  <a:gd name="T31" fmla="*/ 148 h 559"/>
                  <a:gd name="T32" fmla="*/ 0 w 426"/>
                  <a:gd name="T33" fmla="*/ 183 h 559"/>
                  <a:gd name="T34" fmla="*/ 10 w 426"/>
                  <a:gd name="T35" fmla="*/ 240 h 559"/>
                  <a:gd name="T36" fmla="*/ 16 w 426"/>
                  <a:gd name="T37" fmla="*/ 280 h 559"/>
                  <a:gd name="T38" fmla="*/ 36 w 426"/>
                  <a:gd name="T39" fmla="*/ 306 h 559"/>
                  <a:gd name="T40" fmla="*/ 56 w 426"/>
                  <a:gd name="T41" fmla="*/ 333 h 559"/>
                  <a:gd name="T42" fmla="*/ 85 w 426"/>
                  <a:gd name="T43" fmla="*/ 372 h 559"/>
                  <a:gd name="T44" fmla="*/ 117 w 426"/>
                  <a:gd name="T45" fmla="*/ 412 h 559"/>
                  <a:gd name="T46" fmla="*/ 139 w 426"/>
                  <a:gd name="T47" fmla="*/ 441 h 559"/>
                  <a:gd name="T48" fmla="*/ 153 w 426"/>
                  <a:gd name="T49" fmla="*/ 465 h 559"/>
                  <a:gd name="T50" fmla="*/ 170 w 426"/>
                  <a:gd name="T51" fmla="*/ 479 h 559"/>
                  <a:gd name="T52" fmla="*/ 202 w 426"/>
                  <a:gd name="T53" fmla="*/ 490 h 559"/>
                  <a:gd name="T54" fmla="*/ 233 w 426"/>
                  <a:gd name="T55" fmla="*/ 506 h 559"/>
                  <a:gd name="T56" fmla="*/ 267 w 426"/>
                  <a:gd name="T57" fmla="*/ 532 h 559"/>
                  <a:gd name="T58" fmla="*/ 293 w 426"/>
                  <a:gd name="T59" fmla="*/ 550 h 559"/>
                  <a:gd name="T60" fmla="*/ 316 w 426"/>
                  <a:gd name="T61" fmla="*/ 558 h 559"/>
                  <a:gd name="T62" fmla="*/ 340 w 426"/>
                  <a:gd name="T63" fmla="*/ 554 h 559"/>
                  <a:gd name="T64" fmla="*/ 357 w 426"/>
                  <a:gd name="T65" fmla="*/ 540 h 559"/>
                  <a:gd name="T66" fmla="*/ 381 w 426"/>
                  <a:gd name="T67" fmla="*/ 509 h 559"/>
                  <a:gd name="T68" fmla="*/ 402 w 426"/>
                  <a:gd name="T69" fmla="*/ 481 h 559"/>
                  <a:gd name="T70" fmla="*/ 416 w 426"/>
                  <a:gd name="T71" fmla="*/ 473 h 559"/>
                  <a:gd name="T72" fmla="*/ 421 w 426"/>
                  <a:gd name="T73" fmla="*/ 447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6" h="559">
                    <a:moveTo>
                      <a:pt x="421" y="447"/>
                    </a:moveTo>
                    <a:lnTo>
                      <a:pt x="409" y="424"/>
                    </a:lnTo>
                    <a:lnTo>
                      <a:pt x="395" y="404"/>
                    </a:lnTo>
                    <a:lnTo>
                      <a:pt x="380" y="385"/>
                    </a:lnTo>
                    <a:lnTo>
                      <a:pt x="368" y="356"/>
                    </a:lnTo>
                    <a:lnTo>
                      <a:pt x="361" y="316"/>
                    </a:lnTo>
                    <a:lnTo>
                      <a:pt x="355" y="278"/>
                    </a:lnTo>
                    <a:lnTo>
                      <a:pt x="350" y="239"/>
                    </a:lnTo>
                    <a:lnTo>
                      <a:pt x="347" y="194"/>
                    </a:lnTo>
                    <a:lnTo>
                      <a:pt x="350" y="159"/>
                    </a:lnTo>
                    <a:lnTo>
                      <a:pt x="345" y="121"/>
                    </a:lnTo>
                    <a:lnTo>
                      <a:pt x="338" y="89"/>
                    </a:lnTo>
                    <a:lnTo>
                      <a:pt x="329" y="59"/>
                    </a:lnTo>
                    <a:lnTo>
                      <a:pt x="321" y="39"/>
                    </a:lnTo>
                    <a:lnTo>
                      <a:pt x="302" y="33"/>
                    </a:lnTo>
                    <a:lnTo>
                      <a:pt x="288" y="27"/>
                    </a:lnTo>
                    <a:lnTo>
                      <a:pt x="274" y="17"/>
                    </a:lnTo>
                    <a:lnTo>
                      <a:pt x="258" y="11"/>
                    </a:lnTo>
                    <a:lnTo>
                      <a:pt x="238" y="5"/>
                    </a:lnTo>
                    <a:lnTo>
                      <a:pt x="212" y="2"/>
                    </a:lnTo>
                    <a:lnTo>
                      <a:pt x="187" y="0"/>
                    </a:lnTo>
                    <a:lnTo>
                      <a:pt x="162" y="2"/>
                    </a:lnTo>
                    <a:lnTo>
                      <a:pt x="137" y="6"/>
                    </a:lnTo>
                    <a:lnTo>
                      <a:pt x="113" y="13"/>
                    </a:lnTo>
                    <a:lnTo>
                      <a:pt x="95" y="23"/>
                    </a:lnTo>
                    <a:lnTo>
                      <a:pt x="75" y="37"/>
                    </a:lnTo>
                    <a:lnTo>
                      <a:pt x="55" y="53"/>
                    </a:lnTo>
                    <a:lnTo>
                      <a:pt x="41" y="71"/>
                    </a:lnTo>
                    <a:lnTo>
                      <a:pt x="28" y="93"/>
                    </a:lnTo>
                    <a:lnTo>
                      <a:pt x="18" y="112"/>
                    </a:lnTo>
                    <a:lnTo>
                      <a:pt x="11" y="129"/>
                    </a:lnTo>
                    <a:lnTo>
                      <a:pt x="5" y="148"/>
                    </a:lnTo>
                    <a:lnTo>
                      <a:pt x="1" y="165"/>
                    </a:lnTo>
                    <a:lnTo>
                      <a:pt x="0" y="183"/>
                    </a:lnTo>
                    <a:lnTo>
                      <a:pt x="3" y="214"/>
                    </a:lnTo>
                    <a:lnTo>
                      <a:pt x="10" y="240"/>
                    </a:lnTo>
                    <a:lnTo>
                      <a:pt x="12" y="266"/>
                    </a:lnTo>
                    <a:lnTo>
                      <a:pt x="16" y="280"/>
                    </a:lnTo>
                    <a:lnTo>
                      <a:pt x="25" y="292"/>
                    </a:lnTo>
                    <a:lnTo>
                      <a:pt x="36" y="306"/>
                    </a:lnTo>
                    <a:lnTo>
                      <a:pt x="46" y="321"/>
                    </a:lnTo>
                    <a:lnTo>
                      <a:pt x="56" y="333"/>
                    </a:lnTo>
                    <a:lnTo>
                      <a:pt x="69" y="349"/>
                    </a:lnTo>
                    <a:lnTo>
                      <a:pt x="85" y="372"/>
                    </a:lnTo>
                    <a:lnTo>
                      <a:pt x="102" y="393"/>
                    </a:lnTo>
                    <a:lnTo>
                      <a:pt x="117" y="412"/>
                    </a:lnTo>
                    <a:lnTo>
                      <a:pt x="129" y="425"/>
                    </a:lnTo>
                    <a:lnTo>
                      <a:pt x="139" y="441"/>
                    </a:lnTo>
                    <a:lnTo>
                      <a:pt x="148" y="455"/>
                    </a:lnTo>
                    <a:lnTo>
                      <a:pt x="153" y="465"/>
                    </a:lnTo>
                    <a:lnTo>
                      <a:pt x="160" y="473"/>
                    </a:lnTo>
                    <a:lnTo>
                      <a:pt x="170" y="479"/>
                    </a:lnTo>
                    <a:lnTo>
                      <a:pt x="184" y="484"/>
                    </a:lnTo>
                    <a:lnTo>
                      <a:pt x="202" y="490"/>
                    </a:lnTo>
                    <a:lnTo>
                      <a:pt x="218" y="497"/>
                    </a:lnTo>
                    <a:lnTo>
                      <a:pt x="233" y="506"/>
                    </a:lnTo>
                    <a:lnTo>
                      <a:pt x="248" y="518"/>
                    </a:lnTo>
                    <a:lnTo>
                      <a:pt x="267" y="532"/>
                    </a:lnTo>
                    <a:lnTo>
                      <a:pt x="280" y="542"/>
                    </a:lnTo>
                    <a:lnTo>
                      <a:pt x="293" y="550"/>
                    </a:lnTo>
                    <a:lnTo>
                      <a:pt x="303" y="556"/>
                    </a:lnTo>
                    <a:lnTo>
                      <a:pt x="316" y="558"/>
                    </a:lnTo>
                    <a:lnTo>
                      <a:pt x="330" y="557"/>
                    </a:lnTo>
                    <a:lnTo>
                      <a:pt x="340" y="554"/>
                    </a:lnTo>
                    <a:lnTo>
                      <a:pt x="350" y="547"/>
                    </a:lnTo>
                    <a:lnTo>
                      <a:pt x="357" y="540"/>
                    </a:lnTo>
                    <a:lnTo>
                      <a:pt x="369" y="527"/>
                    </a:lnTo>
                    <a:lnTo>
                      <a:pt x="381" y="509"/>
                    </a:lnTo>
                    <a:lnTo>
                      <a:pt x="392" y="494"/>
                    </a:lnTo>
                    <a:lnTo>
                      <a:pt x="402" y="481"/>
                    </a:lnTo>
                    <a:lnTo>
                      <a:pt x="409" y="477"/>
                    </a:lnTo>
                    <a:lnTo>
                      <a:pt x="416" y="473"/>
                    </a:lnTo>
                    <a:lnTo>
                      <a:pt x="425" y="471"/>
                    </a:lnTo>
                    <a:lnTo>
                      <a:pt x="421" y="447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0552" name="Freeform 24"/>
              <p:cNvSpPr>
                <a:spLocks/>
              </p:cNvSpPr>
              <p:nvPr/>
            </p:nvSpPr>
            <p:spPr bwMode="auto">
              <a:xfrm>
                <a:off x="180" y="3682"/>
                <a:ext cx="431" cy="564"/>
              </a:xfrm>
              <a:custGeom>
                <a:avLst/>
                <a:gdLst>
                  <a:gd name="T0" fmla="*/ 325 w 431"/>
                  <a:gd name="T1" fmla="*/ 39 h 564"/>
                  <a:gd name="T2" fmla="*/ 306 w 431"/>
                  <a:gd name="T3" fmla="*/ 33 h 564"/>
                  <a:gd name="T4" fmla="*/ 291 w 431"/>
                  <a:gd name="T5" fmla="*/ 27 h 564"/>
                  <a:gd name="T6" fmla="*/ 277 w 431"/>
                  <a:gd name="T7" fmla="*/ 17 h 564"/>
                  <a:gd name="T8" fmla="*/ 261 w 431"/>
                  <a:gd name="T9" fmla="*/ 11 h 564"/>
                  <a:gd name="T10" fmla="*/ 241 w 431"/>
                  <a:gd name="T11" fmla="*/ 5 h 564"/>
                  <a:gd name="T12" fmla="*/ 215 w 431"/>
                  <a:gd name="T13" fmla="*/ 2 h 564"/>
                  <a:gd name="T14" fmla="*/ 189 w 431"/>
                  <a:gd name="T15" fmla="*/ 0 h 564"/>
                  <a:gd name="T16" fmla="*/ 164 w 431"/>
                  <a:gd name="T17" fmla="*/ 2 h 564"/>
                  <a:gd name="T18" fmla="*/ 139 w 431"/>
                  <a:gd name="T19" fmla="*/ 6 h 564"/>
                  <a:gd name="T20" fmla="*/ 115 w 431"/>
                  <a:gd name="T21" fmla="*/ 13 h 564"/>
                  <a:gd name="T22" fmla="*/ 96 w 431"/>
                  <a:gd name="T23" fmla="*/ 23 h 564"/>
                  <a:gd name="T24" fmla="*/ 75 w 431"/>
                  <a:gd name="T25" fmla="*/ 37 h 564"/>
                  <a:gd name="T26" fmla="*/ 56 w 431"/>
                  <a:gd name="T27" fmla="*/ 54 h 564"/>
                  <a:gd name="T28" fmla="*/ 41 w 431"/>
                  <a:gd name="T29" fmla="*/ 71 h 564"/>
                  <a:gd name="T30" fmla="*/ 28 w 431"/>
                  <a:gd name="T31" fmla="*/ 94 h 564"/>
                  <a:gd name="T32" fmla="*/ 19 w 431"/>
                  <a:gd name="T33" fmla="*/ 113 h 564"/>
                  <a:gd name="T34" fmla="*/ 11 w 431"/>
                  <a:gd name="T35" fmla="*/ 130 h 564"/>
                  <a:gd name="T36" fmla="*/ 5 w 431"/>
                  <a:gd name="T37" fmla="*/ 150 h 564"/>
                  <a:gd name="T38" fmla="*/ 1 w 431"/>
                  <a:gd name="T39" fmla="*/ 167 h 564"/>
                  <a:gd name="T40" fmla="*/ 0 w 431"/>
                  <a:gd name="T41" fmla="*/ 185 h 564"/>
                  <a:gd name="T42" fmla="*/ 3 w 431"/>
                  <a:gd name="T43" fmla="*/ 216 h 564"/>
                  <a:gd name="T44" fmla="*/ 10 w 431"/>
                  <a:gd name="T45" fmla="*/ 243 h 564"/>
                  <a:gd name="T46" fmla="*/ 12 w 431"/>
                  <a:gd name="T47" fmla="*/ 268 h 564"/>
                  <a:gd name="T48" fmla="*/ 16 w 431"/>
                  <a:gd name="T49" fmla="*/ 282 h 564"/>
                  <a:gd name="T50" fmla="*/ 25 w 431"/>
                  <a:gd name="T51" fmla="*/ 295 h 564"/>
                  <a:gd name="T52" fmla="*/ 37 w 431"/>
                  <a:gd name="T53" fmla="*/ 308 h 564"/>
                  <a:gd name="T54" fmla="*/ 46 w 431"/>
                  <a:gd name="T55" fmla="*/ 324 h 564"/>
                  <a:gd name="T56" fmla="*/ 57 w 431"/>
                  <a:gd name="T57" fmla="*/ 336 h 564"/>
                  <a:gd name="T58" fmla="*/ 70 w 431"/>
                  <a:gd name="T59" fmla="*/ 352 h 564"/>
                  <a:gd name="T60" fmla="*/ 86 w 431"/>
                  <a:gd name="T61" fmla="*/ 375 h 564"/>
                  <a:gd name="T62" fmla="*/ 103 w 431"/>
                  <a:gd name="T63" fmla="*/ 397 h 564"/>
                  <a:gd name="T64" fmla="*/ 118 w 431"/>
                  <a:gd name="T65" fmla="*/ 416 h 564"/>
                  <a:gd name="T66" fmla="*/ 130 w 431"/>
                  <a:gd name="T67" fmla="*/ 429 h 564"/>
                  <a:gd name="T68" fmla="*/ 141 w 431"/>
                  <a:gd name="T69" fmla="*/ 446 h 564"/>
                  <a:gd name="T70" fmla="*/ 150 w 431"/>
                  <a:gd name="T71" fmla="*/ 459 h 564"/>
                  <a:gd name="T72" fmla="*/ 154 w 431"/>
                  <a:gd name="T73" fmla="*/ 469 h 564"/>
                  <a:gd name="T74" fmla="*/ 162 w 431"/>
                  <a:gd name="T75" fmla="*/ 477 h 564"/>
                  <a:gd name="T76" fmla="*/ 172 w 431"/>
                  <a:gd name="T77" fmla="*/ 484 h 564"/>
                  <a:gd name="T78" fmla="*/ 186 w 431"/>
                  <a:gd name="T79" fmla="*/ 488 h 564"/>
                  <a:gd name="T80" fmla="*/ 204 w 431"/>
                  <a:gd name="T81" fmla="*/ 494 h 564"/>
                  <a:gd name="T82" fmla="*/ 220 w 431"/>
                  <a:gd name="T83" fmla="*/ 502 h 564"/>
                  <a:gd name="T84" fmla="*/ 236 w 431"/>
                  <a:gd name="T85" fmla="*/ 510 h 564"/>
                  <a:gd name="T86" fmla="*/ 252 w 431"/>
                  <a:gd name="T87" fmla="*/ 522 h 564"/>
                  <a:gd name="T88" fmla="*/ 270 w 431"/>
                  <a:gd name="T89" fmla="*/ 537 h 564"/>
                  <a:gd name="T90" fmla="*/ 283 w 431"/>
                  <a:gd name="T91" fmla="*/ 548 h 564"/>
                  <a:gd name="T92" fmla="*/ 297 w 431"/>
                  <a:gd name="T93" fmla="*/ 555 h 564"/>
                  <a:gd name="T94" fmla="*/ 307 w 431"/>
                  <a:gd name="T95" fmla="*/ 561 h 564"/>
                  <a:gd name="T96" fmla="*/ 320 w 431"/>
                  <a:gd name="T97" fmla="*/ 563 h 564"/>
                  <a:gd name="T98" fmla="*/ 335 w 431"/>
                  <a:gd name="T99" fmla="*/ 562 h 564"/>
                  <a:gd name="T100" fmla="*/ 344 w 431"/>
                  <a:gd name="T101" fmla="*/ 559 h 564"/>
                  <a:gd name="T102" fmla="*/ 354 w 431"/>
                  <a:gd name="T103" fmla="*/ 552 h 564"/>
                  <a:gd name="T104" fmla="*/ 362 w 431"/>
                  <a:gd name="T105" fmla="*/ 545 h 564"/>
                  <a:gd name="T106" fmla="*/ 373 w 431"/>
                  <a:gd name="T107" fmla="*/ 532 h 564"/>
                  <a:gd name="T108" fmla="*/ 386 w 431"/>
                  <a:gd name="T109" fmla="*/ 514 h 564"/>
                  <a:gd name="T110" fmla="*/ 396 w 431"/>
                  <a:gd name="T111" fmla="*/ 499 h 564"/>
                  <a:gd name="T112" fmla="*/ 408 w 431"/>
                  <a:gd name="T113" fmla="*/ 486 h 564"/>
                  <a:gd name="T114" fmla="*/ 414 w 431"/>
                  <a:gd name="T115" fmla="*/ 481 h 564"/>
                  <a:gd name="T116" fmla="*/ 421 w 431"/>
                  <a:gd name="T117" fmla="*/ 478 h 564"/>
                  <a:gd name="T118" fmla="*/ 430 w 431"/>
                  <a:gd name="T119" fmla="*/ 475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31" h="564">
                    <a:moveTo>
                      <a:pt x="325" y="39"/>
                    </a:moveTo>
                    <a:lnTo>
                      <a:pt x="306" y="33"/>
                    </a:lnTo>
                    <a:lnTo>
                      <a:pt x="291" y="27"/>
                    </a:lnTo>
                    <a:lnTo>
                      <a:pt x="277" y="17"/>
                    </a:lnTo>
                    <a:lnTo>
                      <a:pt x="261" y="11"/>
                    </a:lnTo>
                    <a:lnTo>
                      <a:pt x="241" y="5"/>
                    </a:lnTo>
                    <a:lnTo>
                      <a:pt x="215" y="2"/>
                    </a:lnTo>
                    <a:lnTo>
                      <a:pt x="189" y="0"/>
                    </a:lnTo>
                    <a:lnTo>
                      <a:pt x="164" y="2"/>
                    </a:lnTo>
                    <a:lnTo>
                      <a:pt x="139" y="6"/>
                    </a:lnTo>
                    <a:lnTo>
                      <a:pt x="115" y="13"/>
                    </a:lnTo>
                    <a:lnTo>
                      <a:pt x="96" y="23"/>
                    </a:lnTo>
                    <a:lnTo>
                      <a:pt x="75" y="37"/>
                    </a:lnTo>
                    <a:lnTo>
                      <a:pt x="56" y="54"/>
                    </a:lnTo>
                    <a:lnTo>
                      <a:pt x="41" y="71"/>
                    </a:lnTo>
                    <a:lnTo>
                      <a:pt x="28" y="94"/>
                    </a:lnTo>
                    <a:lnTo>
                      <a:pt x="19" y="113"/>
                    </a:lnTo>
                    <a:lnTo>
                      <a:pt x="11" y="130"/>
                    </a:lnTo>
                    <a:lnTo>
                      <a:pt x="5" y="150"/>
                    </a:lnTo>
                    <a:lnTo>
                      <a:pt x="1" y="167"/>
                    </a:lnTo>
                    <a:lnTo>
                      <a:pt x="0" y="185"/>
                    </a:lnTo>
                    <a:lnTo>
                      <a:pt x="3" y="216"/>
                    </a:lnTo>
                    <a:lnTo>
                      <a:pt x="10" y="243"/>
                    </a:lnTo>
                    <a:lnTo>
                      <a:pt x="12" y="268"/>
                    </a:lnTo>
                    <a:lnTo>
                      <a:pt x="16" y="282"/>
                    </a:lnTo>
                    <a:lnTo>
                      <a:pt x="25" y="295"/>
                    </a:lnTo>
                    <a:lnTo>
                      <a:pt x="37" y="308"/>
                    </a:lnTo>
                    <a:lnTo>
                      <a:pt x="46" y="324"/>
                    </a:lnTo>
                    <a:lnTo>
                      <a:pt x="57" y="336"/>
                    </a:lnTo>
                    <a:lnTo>
                      <a:pt x="70" y="352"/>
                    </a:lnTo>
                    <a:lnTo>
                      <a:pt x="86" y="375"/>
                    </a:lnTo>
                    <a:lnTo>
                      <a:pt x="103" y="397"/>
                    </a:lnTo>
                    <a:lnTo>
                      <a:pt x="118" y="416"/>
                    </a:lnTo>
                    <a:lnTo>
                      <a:pt x="130" y="429"/>
                    </a:lnTo>
                    <a:lnTo>
                      <a:pt x="141" y="446"/>
                    </a:lnTo>
                    <a:lnTo>
                      <a:pt x="150" y="459"/>
                    </a:lnTo>
                    <a:lnTo>
                      <a:pt x="154" y="469"/>
                    </a:lnTo>
                    <a:lnTo>
                      <a:pt x="162" y="477"/>
                    </a:lnTo>
                    <a:lnTo>
                      <a:pt x="172" y="484"/>
                    </a:lnTo>
                    <a:lnTo>
                      <a:pt x="186" y="488"/>
                    </a:lnTo>
                    <a:lnTo>
                      <a:pt x="204" y="494"/>
                    </a:lnTo>
                    <a:lnTo>
                      <a:pt x="220" y="502"/>
                    </a:lnTo>
                    <a:lnTo>
                      <a:pt x="236" y="510"/>
                    </a:lnTo>
                    <a:lnTo>
                      <a:pt x="252" y="522"/>
                    </a:lnTo>
                    <a:lnTo>
                      <a:pt x="270" y="537"/>
                    </a:lnTo>
                    <a:lnTo>
                      <a:pt x="283" y="548"/>
                    </a:lnTo>
                    <a:lnTo>
                      <a:pt x="297" y="555"/>
                    </a:lnTo>
                    <a:lnTo>
                      <a:pt x="307" y="561"/>
                    </a:lnTo>
                    <a:lnTo>
                      <a:pt x="320" y="563"/>
                    </a:lnTo>
                    <a:lnTo>
                      <a:pt x="335" y="562"/>
                    </a:lnTo>
                    <a:lnTo>
                      <a:pt x="344" y="559"/>
                    </a:lnTo>
                    <a:lnTo>
                      <a:pt x="354" y="552"/>
                    </a:lnTo>
                    <a:lnTo>
                      <a:pt x="362" y="545"/>
                    </a:lnTo>
                    <a:lnTo>
                      <a:pt x="373" y="532"/>
                    </a:lnTo>
                    <a:lnTo>
                      <a:pt x="386" y="514"/>
                    </a:lnTo>
                    <a:lnTo>
                      <a:pt x="396" y="499"/>
                    </a:lnTo>
                    <a:lnTo>
                      <a:pt x="408" y="486"/>
                    </a:lnTo>
                    <a:lnTo>
                      <a:pt x="414" y="481"/>
                    </a:lnTo>
                    <a:lnTo>
                      <a:pt x="421" y="478"/>
                    </a:lnTo>
                    <a:lnTo>
                      <a:pt x="430" y="475"/>
                    </a:lnTo>
                  </a:path>
                </a:pathLst>
              </a:custGeom>
              <a:solidFill>
                <a:schemeClr val="bg1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8" name="Group 25"/>
            <p:cNvGrpSpPr>
              <a:grpSpLocks/>
            </p:cNvGrpSpPr>
            <p:nvPr/>
          </p:nvGrpSpPr>
          <p:grpSpPr bwMode="auto">
            <a:xfrm>
              <a:off x="221" y="3740"/>
              <a:ext cx="296" cy="353"/>
              <a:chOff x="221" y="3740"/>
              <a:chExt cx="296" cy="353"/>
            </a:xfrm>
          </p:grpSpPr>
          <p:grpSp>
            <p:nvGrpSpPr>
              <p:cNvPr id="9" name="Group 26"/>
              <p:cNvGrpSpPr>
                <a:grpSpLocks/>
              </p:cNvGrpSpPr>
              <p:nvPr/>
            </p:nvGrpSpPr>
            <p:grpSpPr bwMode="auto">
              <a:xfrm>
                <a:off x="221" y="3740"/>
                <a:ext cx="291" cy="348"/>
                <a:chOff x="221" y="3740"/>
                <a:chExt cx="291" cy="348"/>
              </a:xfrm>
            </p:grpSpPr>
            <p:sp>
              <p:nvSpPr>
                <p:cNvPr id="150555" name="Freeform 27"/>
                <p:cNvSpPr>
                  <a:spLocks/>
                </p:cNvSpPr>
                <p:nvPr/>
              </p:nvSpPr>
              <p:spPr bwMode="auto">
                <a:xfrm>
                  <a:off x="330" y="3740"/>
                  <a:ext cx="112" cy="74"/>
                </a:xfrm>
                <a:custGeom>
                  <a:avLst/>
                  <a:gdLst>
                    <a:gd name="T0" fmla="*/ 103 w 112"/>
                    <a:gd name="T1" fmla="*/ 73 h 74"/>
                    <a:gd name="T2" fmla="*/ 98 w 112"/>
                    <a:gd name="T3" fmla="*/ 59 h 74"/>
                    <a:gd name="T4" fmla="*/ 94 w 112"/>
                    <a:gd name="T5" fmla="*/ 50 h 74"/>
                    <a:gd name="T6" fmla="*/ 88 w 112"/>
                    <a:gd name="T7" fmla="*/ 43 h 74"/>
                    <a:gd name="T8" fmla="*/ 78 w 112"/>
                    <a:gd name="T9" fmla="*/ 39 h 74"/>
                    <a:gd name="T10" fmla="*/ 64 w 112"/>
                    <a:gd name="T11" fmla="*/ 37 h 74"/>
                    <a:gd name="T12" fmla="*/ 49 w 112"/>
                    <a:gd name="T13" fmla="*/ 36 h 74"/>
                    <a:gd name="T14" fmla="*/ 26 w 112"/>
                    <a:gd name="T15" fmla="*/ 32 h 74"/>
                    <a:gd name="T16" fmla="*/ 13 w 112"/>
                    <a:gd name="T17" fmla="*/ 28 h 74"/>
                    <a:gd name="T18" fmla="*/ 0 w 112"/>
                    <a:gd name="T19" fmla="*/ 24 h 74"/>
                    <a:gd name="T20" fmla="*/ 22 w 112"/>
                    <a:gd name="T21" fmla="*/ 19 h 74"/>
                    <a:gd name="T22" fmla="*/ 38 w 112"/>
                    <a:gd name="T23" fmla="*/ 13 h 74"/>
                    <a:gd name="T24" fmla="*/ 57 w 112"/>
                    <a:gd name="T25" fmla="*/ 4 h 74"/>
                    <a:gd name="T26" fmla="*/ 74 w 112"/>
                    <a:gd name="T27" fmla="*/ 0 h 74"/>
                    <a:gd name="T28" fmla="*/ 94 w 112"/>
                    <a:gd name="T29" fmla="*/ 3 h 74"/>
                    <a:gd name="T30" fmla="*/ 105 w 112"/>
                    <a:gd name="T31" fmla="*/ 9 h 74"/>
                    <a:gd name="T32" fmla="*/ 109 w 112"/>
                    <a:gd name="T33" fmla="*/ 17 h 74"/>
                    <a:gd name="T34" fmla="*/ 111 w 112"/>
                    <a:gd name="T35" fmla="*/ 30 h 74"/>
                    <a:gd name="T36" fmla="*/ 108 w 112"/>
                    <a:gd name="T37" fmla="*/ 45 h 74"/>
                    <a:gd name="T38" fmla="*/ 105 w 112"/>
                    <a:gd name="T39" fmla="*/ 59 h 74"/>
                    <a:gd name="T40" fmla="*/ 103 w 112"/>
                    <a:gd name="T41" fmla="*/ 73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2" h="74">
                      <a:moveTo>
                        <a:pt x="103" y="73"/>
                      </a:moveTo>
                      <a:lnTo>
                        <a:pt x="98" y="59"/>
                      </a:lnTo>
                      <a:lnTo>
                        <a:pt x="94" y="50"/>
                      </a:lnTo>
                      <a:lnTo>
                        <a:pt x="88" y="43"/>
                      </a:lnTo>
                      <a:lnTo>
                        <a:pt x="78" y="39"/>
                      </a:lnTo>
                      <a:lnTo>
                        <a:pt x="64" y="37"/>
                      </a:lnTo>
                      <a:lnTo>
                        <a:pt x="49" y="36"/>
                      </a:lnTo>
                      <a:lnTo>
                        <a:pt x="26" y="32"/>
                      </a:lnTo>
                      <a:lnTo>
                        <a:pt x="13" y="28"/>
                      </a:lnTo>
                      <a:lnTo>
                        <a:pt x="0" y="24"/>
                      </a:lnTo>
                      <a:lnTo>
                        <a:pt x="22" y="19"/>
                      </a:lnTo>
                      <a:lnTo>
                        <a:pt x="38" y="13"/>
                      </a:lnTo>
                      <a:lnTo>
                        <a:pt x="57" y="4"/>
                      </a:lnTo>
                      <a:lnTo>
                        <a:pt x="74" y="0"/>
                      </a:lnTo>
                      <a:lnTo>
                        <a:pt x="94" y="3"/>
                      </a:lnTo>
                      <a:lnTo>
                        <a:pt x="105" y="9"/>
                      </a:lnTo>
                      <a:lnTo>
                        <a:pt x="109" y="17"/>
                      </a:lnTo>
                      <a:lnTo>
                        <a:pt x="111" y="30"/>
                      </a:lnTo>
                      <a:lnTo>
                        <a:pt x="108" y="45"/>
                      </a:lnTo>
                      <a:lnTo>
                        <a:pt x="105" y="59"/>
                      </a:lnTo>
                      <a:lnTo>
                        <a:pt x="103" y="73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50556" name="Freeform 28"/>
                <p:cNvSpPr>
                  <a:spLocks/>
                </p:cNvSpPr>
                <p:nvPr/>
              </p:nvSpPr>
              <p:spPr bwMode="auto">
                <a:xfrm>
                  <a:off x="221" y="3773"/>
                  <a:ext cx="85" cy="164"/>
                </a:xfrm>
                <a:custGeom>
                  <a:avLst/>
                  <a:gdLst>
                    <a:gd name="T0" fmla="*/ 12 w 85"/>
                    <a:gd name="T1" fmla="*/ 163 h 164"/>
                    <a:gd name="T2" fmla="*/ 6 w 85"/>
                    <a:gd name="T3" fmla="*/ 142 h 164"/>
                    <a:gd name="T4" fmla="*/ 2 w 85"/>
                    <a:gd name="T5" fmla="*/ 125 h 164"/>
                    <a:gd name="T6" fmla="*/ 0 w 85"/>
                    <a:gd name="T7" fmla="*/ 103 h 164"/>
                    <a:gd name="T8" fmla="*/ 1 w 85"/>
                    <a:gd name="T9" fmla="*/ 84 h 164"/>
                    <a:gd name="T10" fmla="*/ 4 w 85"/>
                    <a:gd name="T11" fmla="*/ 63 h 164"/>
                    <a:gd name="T12" fmla="*/ 8 w 85"/>
                    <a:gd name="T13" fmla="*/ 48 h 164"/>
                    <a:gd name="T14" fmla="*/ 12 w 85"/>
                    <a:gd name="T15" fmla="*/ 36 h 164"/>
                    <a:gd name="T16" fmla="*/ 23 w 85"/>
                    <a:gd name="T17" fmla="*/ 23 h 164"/>
                    <a:gd name="T18" fmla="*/ 36 w 85"/>
                    <a:gd name="T19" fmla="*/ 14 h 164"/>
                    <a:gd name="T20" fmla="*/ 49 w 85"/>
                    <a:gd name="T21" fmla="*/ 7 h 164"/>
                    <a:gd name="T22" fmla="*/ 67 w 85"/>
                    <a:gd name="T23" fmla="*/ 3 h 164"/>
                    <a:gd name="T24" fmla="*/ 84 w 85"/>
                    <a:gd name="T25" fmla="*/ 0 h 164"/>
                    <a:gd name="T26" fmla="*/ 71 w 85"/>
                    <a:gd name="T27" fmla="*/ 6 h 164"/>
                    <a:gd name="T28" fmla="*/ 61 w 85"/>
                    <a:gd name="T29" fmla="*/ 12 h 164"/>
                    <a:gd name="T30" fmla="*/ 54 w 85"/>
                    <a:gd name="T31" fmla="*/ 17 h 164"/>
                    <a:gd name="T32" fmla="*/ 46 w 85"/>
                    <a:gd name="T33" fmla="*/ 25 h 164"/>
                    <a:gd name="T34" fmla="*/ 40 w 85"/>
                    <a:gd name="T35" fmla="*/ 31 h 164"/>
                    <a:gd name="T36" fmla="*/ 35 w 85"/>
                    <a:gd name="T37" fmla="*/ 41 h 164"/>
                    <a:gd name="T38" fmla="*/ 28 w 85"/>
                    <a:gd name="T39" fmla="*/ 52 h 164"/>
                    <a:gd name="T40" fmla="*/ 22 w 85"/>
                    <a:gd name="T41" fmla="*/ 64 h 164"/>
                    <a:gd name="T42" fmla="*/ 18 w 85"/>
                    <a:gd name="T43" fmla="*/ 78 h 164"/>
                    <a:gd name="T44" fmla="*/ 14 w 85"/>
                    <a:gd name="T45" fmla="*/ 91 h 164"/>
                    <a:gd name="T46" fmla="*/ 11 w 85"/>
                    <a:gd name="T47" fmla="*/ 108 h 164"/>
                    <a:gd name="T48" fmla="*/ 9 w 85"/>
                    <a:gd name="T49" fmla="*/ 125 h 164"/>
                    <a:gd name="T50" fmla="*/ 12 w 85"/>
                    <a:gd name="T51" fmla="*/ 162 h 164"/>
                    <a:gd name="T52" fmla="*/ 12 w 85"/>
                    <a:gd name="T53" fmla="*/ 163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85" h="164">
                      <a:moveTo>
                        <a:pt x="12" y="163"/>
                      </a:moveTo>
                      <a:lnTo>
                        <a:pt x="6" y="142"/>
                      </a:lnTo>
                      <a:lnTo>
                        <a:pt x="2" y="125"/>
                      </a:lnTo>
                      <a:lnTo>
                        <a:pt x="0" y="103"/>
                      </a:lnTo>
                      <a:lnTo>
                        <a:pt x="1" y="84"/>
                      </a:lnTo>
                      <a:lnTo>
                        <a:pt x="4" y="63"/>
                      </a:lnTo>
                      <a:lnTo>
                        <a:pt x="8" y="48"/>
                      </a:lnTo>
                      <a:lnTo>
                        <a:pt x="12" y="36"/>
                      </a:lnTo>
                      <a:lnTo>
                        <a:pt x="23" y="23"/>
                      </a:lnTo>
                      <a:lnTo>
                        <a:pt x="36" y="14"/>
                      </a:lnTo>
                      <a:lnTo>
                        <a:pt x="49" y="7"/>
                      </a:lnTo>
                      <a:lnTo>
                        <a:pt x="67" y="3"/>
                      </a:lnTo>
                      <a:lnTo>
                        <a:pt x="84" y="0"/>
                      </a:lnTo>
                      <a:lnTo>
                        <a:pt x="71" y="6"/>
                      </a:lnTo>
                      <a:lnTo>
                        <a:pt x="61" y="12"/>
                      </a:lnTo>
                      <a:lnTo>
                        <a:pt x="54" y="17"/>
                      </a:lnTo>
                      <a:lnTo>
                        <a:pt x="46" y="25"/>
                      </a:lnTo>
                      <a:lnTo>
                        <a:pt x="40" y="31"/>
                      </a:lnTo>
                      <a:lnTo>
                        <a:pt x="35" y="41"/>
                      </a:lnTo>
                      <a:lnTo>
                        <a:pt x="28" y="52"/>
                      </a:lnTo>
                      <a:lnTo>
                        <a:pt x="22" y="64"/>
                      </a:lnTo>
                      <a:lnTo>
                        <a:pt x="18" y="78"/>
                      </a:lnTo>
                      <a:lnTo>
                        <a:pt x="14" y="91"/>
                      </a:lnTo>
                      <a:lnTo>
                        <a:pt x="11" y="108"/>
                      </a:lnTo>
                      <a:lnTo>
                        <a:pt x="9" y="125"/>
                      </a:lnTo>
                      <a:lnTo>
                        <a:pt x="12" y="162"/>
                      </a:lnTo>
                      <a:lnTo>
                        <a:pt x="12" y="163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50557" name="Freeform 29"/>
                <p:cNvSpPr>
                  <a:spLocks/>
                </p:cNvSpPr>
                <p:nvPr/>
              </p:nvSpPr>
              <p:spPr bwMode="auto">
                <a:xfrm>
                  <a:off x="448" y="3904"/>
                  <a:ext cx="64" cy="184"/>
                </a:xfrm>
                <a:custGeom>
                  <a:avLst/>
                  <a:gdLst>
                    <a:gd name="T0" fmla="*/ 51 w 64"/>
                    <a:gd name="T1" fmla="*/ 1 h 184"/>
                    <a:gd name="T2" fmla="*/ 56 w 64"/>
                    <a:gd name="T3" fmla="*/ 10 h 184"/>
                    <a:gd name="T4" fmla="*/ 59 w 64"/>
                    <a:gd name="T5" fmla="*/ 21 h 184"/>
                    <a:gd name="T6" fmla="*/ 57 w 64"/>
                    <a:gd name="T7" fmla="*/ 35 h 184"/>
                    <a:gd name="T8" fmla="*/ 53 w 64"/>
                    <a:gd name="T9" fmla="*/ 49 h 184"/>
                    <a:gd name="T10" fmla="*/ 47 w 64"/>
                    <a:gd name="T11" fmla="*/ 60 h 184"/>
                    <a:gd name="T12" fmla="*/ 35 w 64"/>
                    <a:gd name="T13" fmla="*/ 70 h 184"/>
                    <a:gd name="T14" fmla="*/ 27 w 64"/>
                    <a:gd name="T15" fmla="*/ 80 h 184"/>
                    <a:gd name="T16" fmla="*/ 24 w 64"/>
                    <a:gd name="T17" fmla="*/ 91 h 184"/>
                    <a:gd name="T18" fmla="*/ 26 w 64"/>
                    <a:gd name="T19" fmla="*/ 104 h 184"/>
                    <a:gd name="T20" fmla="*/ 33 w 64"/>
                    <a:gd name="T21" fmla="*/ 112 h 184"/>
                    <a:gd name="T22" fmla="*/ 43 w 64"/>
                    <a:gd name="T23" fmla="*/ 119 h 184"/>
                    <a:gd name="T24" fmla="*/ 53 w 64"/>
                    <a:gd name="T25" fmla="*/ 128 h 184"/>
                    <a:gd name="T26" fmla="*/ 60 w 64"/>
                    <a:gd name="T27" fmla="*/ 139 h 184"/>
                    <a:gd name="T28" fmla="*/ 63 w 64"/>
                    <a:gd name="T29" fmla="*/ 154 h 184"/>
                    <a:gd name="T30" fmla="*/ 60 w 64"/>
                    <a:gd name="T31" fmla="*/ 168 h 184"/>
                    <a:gd name="T32" fmla="*/ 55 w 64"/>
                    <a:gd name="T33" fmla="*/ 177 h 184"/>
                    <a:gd name="T34" fmla="*/ 44 w 64"/>
                    <a:gd name="T35" fmla="*/ 182 h 184"/>
                    <a:gd name="T36" fmla="*/ 32 w 64"/>
                    <a:gd name="T37" fmla="*/ 183 h 184"/>
                    <a:gd name="T38" fmla="*/ 21 w 64"/>
                    <a:gd name="T39" fmla="*/ 180 h 184"/>
                    <a:gd name="T40" fmla="*/ 9 w 64"/>
                    <a:gd name="T41" fmla="*/ 172 h 184"/>
                    <a:gd name="T42" fmla="*/ 0 w 64"/>
                    <a:gd name="T43" fmla="*/ 165 h 184"/>
                    <a:gd name="T44" fmla="*/ 6 w 64"/>
                    <a:gd name="T45" fmla="*/ 165 h 184"/>
                    <a:gd name="T46" fmla="*/ 13 w 64"/>
                    <a:gd name="T47" fmla="*/ 164 h 184"/>
                    <a:gd name="T48" fmla="*/ 21 w 64"/>
                    <a:gd name="T49" fmla="*/ 163 h 184"/>
                    <a:gd name="T50" fmla="*/ 26 w 64"/>
                    <a:gd name="T51" fmla="*/ 161 h 184"/>
                    <a:gd name="T52" fmla="*/ 32 w 64"/>
                    <a:gd name="T53" fmla="*/ 156 h 184"/>
                    <a:gd name="T54" fmla="*/ 36 w 64"/>
                    <a:gd name="T55" fmla="*/ 151 h 184"/>
                    <a:gd name="T56" fmla="*/ 38 w 64"/>
                    <a:gd name="T57" fmla="*/ 145 h 184"/>
                    <a:gd name="T58" fmla="*/ 39 w 64"/>
                    <a:gd name="T59" fmla="*/ 138 h 184"/>
                    <a:gd name="T60" fmla="*/ 38 w 64"/>
                    <a:gd name="T61" fmla="*/ 130 h 184"/>
                    <a:gd name="T62" fmla="*/ 37 w 64"/>
                    <a:gd name="T63" fmla="*/ 124 h 184"/>
                    <a:gd name="T64" fmla="*/ 35 w 64"/>
                    <a:gd name="T65" fmla="*/ 120 h 184"/>
                    <a:gd name="T66" fmla="*/ 32 w 64"/>
                    <a:gd name="T67" fmla="*/ 117 h 184"/>
                    <a:gd name="T68" fmla="*/ 26 w 64"/>
                    <a:gd name="T69" fmla="*/ 113 h 184"/>
                    <a:gd name="T70" fmla="*/ 19 w 64"/>
                    <a:gd name="T71" fmla="*/ 106 h 184"/>
                    <a:gd name="T72" fmla="*/ 15 w 64"/>
                    <a:gd name="T73" fmla="*/ 102 h 184"/>
                    <a:gd name="T74" fmla="*/ 11 w 64"/>
                    <a:gd name="T75" fmla="*/ 96 h 184"/>
                    <a:gd name="T76" fmla="*/ 9 w 64"/>
                    <a:gd name="T77" fmla="*/ 89 h 184"/>
                    <a:gd name="T78" fmla="*/ 9 w 64"/>
                    <a:gd name="T79" fmla="*/ 81 h 184"/>
                    <a:gd name="T80" fmla="*/ 9 w 64"/>
                    <a:gd name="T81" fmla="*/ 73 h 184"/>
                    <a:gd name="T82" fmla="*/ 9 w 64"/>
                    <a:gd name="T83" fmla="*/ 66 h 184"/>
                    <a:gd name="T84" fmla="*/ 12 w 64"/>
                    <a:gd name="T85" fmla="*/ 60 h 184"/>
                    <a:gd name="T86" fmla="*/ 17 w 64"/>
                    <a:gd name="T87" fmla="*/ 54 h 184"/>
                    <a:gd name="T88" fmla="*/ 21 w 64"/>
                    <a:gd name="T89" fmla="*/ 49 h 184"/>
                    <a:gd name="T90" fmla="*/ 26 w 64"/>
                    <a:gd name="T91" fmla="*/ 46 h 184"/>
                    <a:gd name="T92" fmla="*/ 36 w 64"/>
                    <a:gd name="T93" fmla="*/ 43 h 184"/>
                    <a:gd name="T94" fmla="*/ 41 w 64"/>
                    <a:gd name="T95" fmla="*/ 40 h 184"/>
                    <a:gd name="T96" fmla="*/ 48 w 64"/>
                    <a:gd name="T97" fmla="*/ 36 h 184"/>
                    <a:gd name="T98" fmla="*/ 51 w 64"/>
                    <a:gd name="T99" fmla="*/ 29 h 184"/>
                    <a:gd name="T100" fmla="*/ 53 w 64"/>
                    <a:gd name="T101" fmla="*/ 23 h 184"/>
                    <a:gd name="T102" fmla="*/ 53 w 64"/>
                    <a:gd name="T103" fmla="*/ 14 h 184"/>
                    <a:gd name="T104" fmla="*/ 51 w 64"/>
                    <a:gd name="T105" fmla="*/ 0 h 184"/>
                    <a:gd name="T106" fmla="*/ 51 w 64"/>
                    <a:gd name="T107" fmla="*/ 1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4" h="184">
                      <a:moveTo>
                        <a:pt x="51" y="1"/>
                      </a:moveTo>
                      <a:lnTo>
                        <a:pt x="56" y="10"/>
                      </a:lnTo>
                      <a:lnTo>
                        <a:pt x="59" y="21"/>
                      </a:lnTo>
                      <a:lnTo>
                        <a:pt x="57" y="35"/>
                      </a:lnTo>
                      <a:lnTo>
                        <a:pt x="53" y="49"/>
                      </a:lnTo>
                      <a:lnTo>
                        <a:pt x="47" y="60"/>
                      </a:lnTo>
                      <a:lnTo>
                        <a:pt x="35" y="70"/>
                      </a:lnTo>
                      <a:lnTo>
                        <a:pt x="27" y="80"/>
                      </a:lnTo>
                      <a:lnTo>
                        <a:pt x="24" y="91"/>
                      </a:lnTo>
                      <a:lnTo>
                        <a:pt x="26" y="104"/>
                      </a:lnTo>
                      <a:lnTo>
                        <a:pt x="33" y="112"/>
                      </a:lnTo>
                      <a:lnTo>
                        <a:pt x="43" y="119"/>
                      </a:lnTo>
                      <a:lnTo>
                        <a:pt x="53" y="128"/>
                      </a:lnTo>
                      <a:lnTo>
                        <a:pt x="60" y="139"/>
                      </a:lnTo>
                      <a:lnTo>
                        <a:pt x="63" y="154"/>
                      </a:lnTo>
                      <a:lnTo>
                        <a:pt x="60" y="168"/>
                      </a:lnTo>
                      <a:lnTo>
                        <a:pt x="55" y="177"/>
                      </a:lnTo>
                      <a:lnTo>
                        <a:pt x="44" y="182"/>
                      </a:lnTo>
                      <a:lnTo>
                        <a:pt x="32" y="183"/>
                      </a:lnTo>
                      <a:lnTo>
                        <a:pt x="21" y="180"/>
                      </a:lnTo>
                      <a:lnTo>
                        <a:pt x="9" y="172"/>
                      </a:lnTo>
                      <a:lnTo>
                        <a:pt x="0" y="165"/>
                      </a:lnTo>
                      <a:lnTo>
                        <a:pt x="6" y="165"/>
                      </a:lnTo>
                      <a:lnTo>
                        <a:pt x="13" y="164"/>
                      </a:lnTo>
                      <a:lnTo>
                        <a:pt x="21" y="163"/>
                      </a:lnTo>
                      <a:lnTo>
                        <a:pt x="26" y="161"/>
                      </a:lnTo>
                      <a:lnTo>
                        <a:pt x="32" y="156"/>
                      </a:lnTo>
                      <a:lnTo>
                        <a:pt x="36" y="151"/>
                      </a:lnTo>
                      <a:lnTo>
                        <a:pt x="38" y="145"/>
                      </a:lnTo>
                      <a:lnTo>
                        <a:pt x="39" y="138"/>
                      </a:lnTo>
                      <a:lnTo>
                        <a:pt x="38" y="130"/>
                      </a:lnTo>
                      <a:lnTo>
                        <a:pt x="37" y="124"/>
                      </a:lnTo>
                      <a:lnTo>
                        <a:pt x="35" y="120"/>
                      </a:lnTo>
                      <a:lnTo>
                        <a:pt x="32" y="117"/>
                      </a:lnTo>
                      <a:lnTo>
                        <a:pt x="26" y="113"/>
                      </a:lnTo>
                      <a:lnTo>
                        <a:pt x="19" y="106"/>
                      </a:lnTo>
                      <a:lnTo>
                        <a:pt x="15" y="102"/>
                      </a:lnTo>
                      <a:lnTo>
                        <a:pt x="11" y="96"/>
                      </a:lnTo>
                      <a:lnTo>
                        <a:pt x="9" y="89"/>
                      </a:lnTo>
                      <a:lnTo>
                        <a:pt x="9" y="81"/>
                      </a:lnTo>
                      <a:lnTo>
                        <a:pt x="9" y="73"/>
                      </a:lnTo>
                      <a:lnTo>
                        <a:pt x="9" y="66"/>
                      </a:lnTo>
                      <a:lnTo>
                        <a:pt x="12" y="60"/>
                      </a:lnTo>
                      <a:lnTo>
                        <a:pt x="17" y="54"/>
                      </a:lnTo>
                      <a:lnTo>
                        <a:pt x="21" y="49"/>
                      </a:lnTo>
                      <a:lnTo>
                        <a:pt x="26" y="46"/>
                      </a:lnTo>
                      <a:lnTo>
                        <a:pt x="36" y="43"/>
                      </a:lnTo>
                      <a:lnTo>
                        <a:pt x="41" y="40"/>
                      </a:lnTo>
                      <a:lnTo>
                        <a:pt x="48" y="36"/>
                      </a:lnTo>
                      <a:lnTo>
                        <a:pt x="51" y="29"/>
                      </a:lnTo>
                      <a:lnTo>
                        <a:pt x="53" y="23"/>
                      </a:lnTo>
                      <a:lnTo>
                        <a:pt x="53" y="14"/>
                      </a:lnTo>
                      <a:lnTo>
                        <a:pt x="51" y="0"/>
                      </a:lnTo>
                      <a:lnTo>
                        <a:pt x="51" y="1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50558" name="Freeform 30"/>
                <p:cNvSpPr>
                  <a:spLocks/>
                </p:cNvSpPr>
                <p:nvPr/>
              </p:nvSpPr>
              <p:spPr bwMode="auto">
                <a:xfrm>
                  <a:off x="352" y="3842"/>
                  <a:ext cx="76" cy="89"/>
                </a:xfrm>
                <a:custGeom>
                  <a:avLst/>
                  <a:gdLst>
                    <a:gd name="T0" fmla="*/ 75 w 76"/>
                    <a:gd name="T1" fmla="*/ 1 h 89"/>
                    <a:gd name="T2" fmla="*/ 69 w 76"/>
                    <a:gd name="T3" fmla="*/ 15 h 89"/>
                    <a:gd name="T4" fmla="*/ 65 w 76"/>
                    <a:gd name="T5" fmla="*/ 22 h 89"/>
                    <a:gd name="T6" fmla="*/ 60 w 76"/>
                    <a:gd name="T7" fmla="*/ 32 h 89"/>
                    <a:gd name="T8" fmla="*/ 56 w 76"/>
                    <a:gd name="T9" fmla="*/ 42 h 89"/>
                    <a:gd name="T10" fmla="*/ 52 w 76"/>
                    <a:gd name="T11" fmla="*/ 51 h 89"/>
                    <a:gd name="T12" fmla="*/ 47 w 76"/>
                    <a:gd name="T13" fmla="*/ 58 h 89"/>
                    <a:gd name="T14" fmla="*/ 42 w 76"/>
                    <a:gd name="T15" fmla="*/ 66 h 89"/>
                    <a:gd name="T16" fmla="*/ 37 w 76"/>
                    <a:gd name="T17" fmla="*/ 73 h 89"/>
                    <a:gd name="T18" fmla="*/ 34 w 76"/>
                    <a:gd name="T19" fmla="*/ 80 h 89"/>
                    <a:gd name="T20" fmla="*/ 31 w 76"/>
                    <a:gd name="T21" fmla="*/ 88 h 89"/>
                    <a:gd name="T22" fmla="*/ 28 w 76"/>
                    <a:gd name="T23" fmla="*/ 81 h 89"/>
                    <a:gd name="T24" fmla="*/ 26 w 76"/>
                    <a:gd name="T25" fmla="*/ 77 h 89"/>
                    <a:gd name="T26" fmla="*/ 22 w 76"/>
                    <a:gd name="T27" fmla="*/ 70 h 89"/>
                    <a:gd name="T28" fmla="*/ 19 w 76"/>
                    <a:gd name="T29" fmla="*/ 65 h 89"/>
                    <a:gd name="T30" fmla="*/ 15 w 76"/>
                    <a:gd name="T31" fmla="*/ 60 h 89"/>
                    <a:gd name="T32" fmla="*/ 10 w 76"/>
                    <a:gd name="T33" fmla="*/ 56 h 89"/>
                    <a:gd name="T34" fmla="*/ 6 w 76"/>
                    <a:gd name="T35" fmla="*/ 53 h 89"/>
                    <a:gd name="T36" fmla="*/ 0 w 76"/>
                    <a:gd name="T37" fmla="*/ 52 h 89"/>
                    <a:gd name="T38" fmla="*/ 10 w 76"/>
                    <a:gd name="T39" fmla="*/ 46 h 89"/>
                    <a:gd name="T40" fmla="*/ 27 w 76"/>
                    <a:gd name="T41" fmla="*/ 39 h 89"/>
                    <a:gd name="T42" fmla="*/ 42 w 76"/>
                    <a:gd name="T43" fmla="*/ 31 h 89"/>
                    <a:gd name="T44" fmla="*/ 57 w 76"/>
                    <a:gd name="T45" fmla="*/ 21 h 89"/>
                    <a:gd name="T46" fmla="*/ 68 w 76"/>
                    <a:gd name="T47" fmla="*/ 11 h 89"/>
                    <a:gd name="T48" fmla="*/ 75 w 76"/>
                    <a:gd name="T49" fmla="*/ 0 h 89"/>
                    <a:gd name="T50" fmla="*/ 75 w 76"/>
                    <a:gd name="T51" fmla="*/ 1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76" h="89">
                      <a:moveTo>
                        <a:pt x="75" y="1"/>
                      </a:moveTo>
                      <a:lnTo>
                        <a:pt x="69" y="15"/>
                      </a:lnTo>
                      <a:lnTo>
                        <a:pt x="65" y="22"/>
                      </a:lnTo>
                      <a:lnTo>
                        <a:pt x="60" y="32"/>
                      </a:lnTo>
                      <a:lnTo>
                        <a:pt x="56" y="42"/>
                      </a:lnTo>
                      <a:lnTo>
                        <a:pt x="52" y="51"/>
                      </a:lnTo>
                      <a:lnTo>
                        <a:pt x="47" y="58"/>
                      </a:lnTo>
                      <a:lnTo>
                        <a:pt x="42" y="66"/>
                      </a:lnTo>
                      <a:lnTo>
                        <a:pt x="37" y="73"/>
                      </a:lnTo>
                      <a:lnTo>
                        <a:pt x="34" y="80"/>
                      </a:lnTo>
                      <a:lnTo>
                        <a:pt x="31" y="88"/>
                      </a:lnTo>
                      <a:lnTo>
                        <a:pt x="28" y="81"/>
                      </a:lnTo>
                      <a:lnTo>
                        <a:pt x="26" y="77"/>
                      </a:lnTo>
                      <a:lnTo>
                        <a:pt x="22" y="70"/>
                      </a:lnTo>
                      <a:lnTo>
                        <a:pt x="19" y="65"/>
                      </a:lnTo>
                      <a:lnTo>
                        <a:pt x="15" y="60"/>
                      </a:lnTo>
                      <a:lnTo>
                        <a:pt x="10" y="56"/>
                      </a:lnTo>
                      <a:lnTo>
                        <a:pt x="6" y="53"/>
                      </a:lnTo>
                      <a:lnTo>
                        <a:pt x="0" y="52"/>
                      </a:lnTo>
                      <a:lnTo>
                        <a:pt x="10" y="46"/>
                      </a:lnTo>
                      <a:lnTo>
                        <a:pt x="27" y="39"/>
                      </a:lnTo>
                      <a:lnTo>
                        <a:pt x="42" y="31"/>
                      </a:lnTo>
                      <a:lnTo>
                        <a:pt x="57" y="21"/>
                      </a:lnTo>
                      <a:lnTo>
                        <a:pt x="68" y="11"/>
                      </a:lnTo>
                      <a:lnTo>
                        <a:pt x="75" y="0"/>
                      </a:lnTo>
                      <a:lnTo>
                        <a:pt x="75" y="1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150559" name="Freeform 31"/>
              <p:cNvSpPr>
                <a:spLocks/>
              </p:cNvSpPr>
              <p:nvPr/>
            </p:nvSpPr>
            <p:spPr bwMode="auto">
              <a:xfrm>
                <a:off x="221" y="3740"/>
                <a:ext cx="296" cy="353"/>
              </a:xfrm>
              <a:custGeom>
                <a:avLst/>
                <a:gdLst>
                  <a:gd name="T0" fmla="*/ 199 w 296"/>
                  <a:gd name="T1" fmla="*/ 176 h 353"/>
                  <a:gd name="T2" fmla="*/ 236 w 296"/>
                  <a:gd name="T3" fmla="*/ 153 h 353"/>
                  <a:gd name="T4" fmla="*/ 266 w 296"/>
                  <a:gd name="T5" fmla="*/ 151 h 353"/>
                  <a:gd name="T6" fmla="*/ 288 w 296"/>
                  <a:gd name="T7" fmla="*/ 174 h 353"/>
                  <a:gd name="T8" fmla="*/ 285 w 296"/>
                  <a:gd name="T9" fmla="*/ 214 h 353"/>
                  <a:gd name="T10" fmla="*/ 257 w 296"/>
                  <a:gd name="T11" fmla="*/ 247 h 353"/>
                  <a:gd name="T12" fmla="*/ 263 w 296"/>
                  <a:gd name="T13" fmla="*/ 279 h 353"/>
                  <a:gd name="T14" fmla="*/ 292 w 296"/>
                  <a:gd name="T15" fmla="*/ 307 h 353"/>
                  <a:gd name="T16" fmla="*/ 286 w 296"/>
                  <a:gd name="T17" fmla="*/ 346 h 353"/>
                  <a:gd name="T18" fmla="*/ 250 w 296"/>
                  <a:gd name="T19" fmla="*/ 349 h 353"/>
                  <a:gd name="T20" fmla="*/ 217 w 296"/>
                  <a:gd name="T21" fmla="*/ 323 h 353"/>
                  <a:gd name="T22" fmla="*/ 182 w 296"/>
                  <a:gd name="T23" fmla="*/ 303 h 353"/>
                  <a:gd name="T24" fmla="*/ 141 w 296"/>
                  <a:gd name="T25" fmla="*/ 294 h 353"/>
                  <a:gd name="T26" fmla="*/ 110 w 296"/>
                  <a:gd name="T27" fmla="*/ 273 h 353"/>
                  <a:gd name="T28" fmla="*/ 94 w 296"/>
                  <a:gd name="T29" fmla="*/ 230 h 353"/>
                  <a:gd name="T30" fmla="*/ 105 w 296"/>
                  <a:gd name="T31" fmla="*/ 181 h 353"/>
                  <a:gd name="T32" fmla="*/ 127 w 296"/>
                  <a:gd name="T33" fmla="*/ 158 h 353"/>
                  <a:gd name="T34" fmla="*/ 176 w 296"/>
                  <a:gd name="T35" fmla="*/ 134 h 353"/>
                  <a:gd name="T36" fmla="*/ 209 w 296"/>
                  <a:gd name="T37" fmla="*/ 104 h 353"/>
                  <a:gd name="T38" fmla="*/ 213 w 296"/>
                  <a:gd name="T39" fmla="*/ 83 h 353"/>
                  <a:gd name="T40" fmla="*/ 196 w 296"/>
                  <a:gd name="T41" fmla="*/ 109 h 353"/>
                  <a:gd name="T42" fmla="*/ 164 w 296"/>
                  <a:gd name="T43" fmla="*/ 118 h 353"/>
                  <a:gd name="T44" fmla="*/ 127 w 296"/>
                  <a:gd name="T45" fmla="*/ 116 h 353"/>
                  <a:gd name="T46" fmla="*/ 87 w 296"/>
                  <a:gd name="T47" fmla="*/ 126 h 353"/>
                  <a:gd name="T48" fmla="*/ 54 w 296"/>
                  <a:gd name="T49" fmla="*/ 148 h 353"/>
                  <a:gd name="T50" fmla="*/ 40 w 296"/>
                  <a:gd name="T51" fmla="*/ 181 h 353"/>
                  <a:gd name="T52" fmla="*/ 53 w 296"/>
                  <a:gd name="T53" fmla="*/ 236 h 353"/>
                  <a:gd name="T54" fmla="*/ 79 w 296"/>
                  <a:gd name="T55" fmla="*/ 274 h 353"/>
                  <a:gd name="T56" fmla="*/ 122 w 296"/>
                  <a:gd name="T57" fmla="*/ 306 h 353"/>
                  <a:gd name="T58" fmla="*/ 168 w 296"/>
                  <a:gd name="T59" fmla="*/ 320 h 353"/>
                  <a:gd name="T60" fmla="*/ 185 w 296"/>
                  <a:gd name="T61" fmla="*/ 332 h 353"/>
                  <a:gd name="T62" fmla="*/ 173 w 296"/>
                  <a:gd name="T63" fmla="*/ 341 h 353"/>
                  <a:gd name="T64" fmla="*/ 133 w 296"/>
                  <a:gd name="T65" fmla="*/ 330 h 353"/>
                  <a:gd name="T66" fmla="*/ 93 w 296"/>
                  <a:gd name="T67" fmla="*/ 305 h 353"/>
                  <a:gd name="T68" fmla="*/ 61 w 296"/>
                  <a:gd name="T69" fmla="*/ 267 h 353"/>
                  <a:gd name="T70" fmla="*/ 27 w 296"/>
                  <a:gd name="T71" fmla="*/ 227 h 353"/>
                  <a:gd name="T72" fmla="*/ 7 w 296"/>
                  <a:gd name="T73" fmla="*/ 178 h 353"/>
                  <a:gd name="T74" fmla="*/ 1 w 296"/>
                  <a:gd name="T75" fmla="*/ 120 h 353"/>
                  <a:gd name="T76" fmla="*/ 13 w 296"/>
                  <a:gd name="T77" fmla="*/ 69 h 353"/>
                  <a:gd name="T78" fmla="*/ 52 w 296"/>
                  <a:gd name="T79" fmla="*/ 39 h 353"/>
                  <a:gd name="T80" fmla="*/ 110 w 296"/>
                  <a:gd name="T81" fmla="*/ 26 h 353"/>
                  <a:gd name="T82" fmla="*/ 171 w 296"/>
                  <a:gd name="T83" fmla="*/ 4 h 353"/>
                  <a:gd name="T84" fmla="*/ 220 w 296"/>
                  <a:gd name="T85" fmla="*/ 9 h 353"/>
                  <a:gd name="T86" fmla="*/ 224 w 296"/>
                  <a:gd name="T87" fmla="*/ 47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6" h="353">
                    <a:moveTo>
                      <a:pt x="175" y="202"/>
                    </a:moveTo>
                    <a:lnTo>
                      <a:pt x="186" y="188"/>
                    </a:lnTo>
                    <a:lnTo>
                      <a:pt x="199" y="176"/>
                    </a:lnTo>
                    <a:lnTo>
                      <a:pt x="212" y="166"/>
                    </a:lnTo>
                    <a:lnTo>
                      <a:pt x="225" y="158"/>
                    </a:lnTo>
                    <a:lnTo>
                      <a:pt x="236" y="153"/>
                    </a:lnTo>
                    <a:lnTo>
                      <a:pt x="245" y="150"/>
                    </a:lnTo>
                    <a:lnTo>
                      <a:pt x="255" y="148"/>
                    </a:lnTo>
                    <a:lnTo>
                      <a:pt x="266" y="151"/>
                    </a:lnTo>
                    <a:lnTo>
                      <a:pt x="274" y="156"/>
                    </a:lnTo>
                    <a:lnTo>
                      <a:pt x="282" y="164"/>
                    </a:lnTo>
                    <a:lnTo>
                      <a:pt x="288" y="174"/>
                    </a:lnTo>
                    <a:lnTo>
                      <a:pt x="291" y="186"/>
                    </a:lnTo>
                    <a:lnTo>
                      <a:pt x="289" y="200"/>
                    </a:lnTo>
                    <a:lnTo>
                      <a:pt x="285" y="214"/>
                    </a:lnTo>
                    <a:lnTo>
                      <a:pt x="278" y="225"/>
                    </a:lnTo>
                    <a:lnTo>
                      <a:pt x="266" y="236"/>
                    </a:lnTo>
                    <a:lnTo>
                      <a:pt x="257" y="247"/>
                    </a:lnTo>
                    <a:lnTo>
                      <a:pt x="253" y="257"/>
                    </a:lnTo>
                    <a:lnTo>
                      <a:pt x="256" y="270"/>
                    </a:lnTo>
                    <a:lnTo>
                      <a:pt x="263" y="279"/>
                    </a:lnTo>
                    <a:lnTo>
                      <a:pt x="273" y="285"/>
                    </a:lnTo>
                    <a:lnTo>
                      <a:pt x="285" y="295"/>
                    </a:lnTo>
                    <a:lnTo>
                      <a:pt x="292" y="307"/>
                    </a:lnTo>
                    <a:lnTo>
                      <a:pt x="295" y="323"/>
                    </a:lnTo>
                    <a:lnTo>
                      <a:pt x="292" y="337"/>
                    </a:lnTo>
                    <a:lnTo>
                      <a:pt x="286" y="346"/>
                    </a:lnTo>
                    <a:lnTo>
                      <a:pt x="275" y="351"/>
                    </a:lnTo>
                    <a:lnTo>
                      <a:pt x="262" y="352"/>
                    </a:lnTo>
                    <a:lnTo>
                      <a:pt x="250" y="349"/>
                    </a:lnTo>
                    <a:lnTo>
                      <a:pt x="237" y="341"/>
                    </a:lnTo>
                    <a:lnTo>
                      <a:pt x="228" y="334"/>
                    </a:lnTo>
                    <a:lnTo>
                      <a:pt x="217" y="323"/>
                    </a:lnTo>
                    <a:lnTo>
                      <a:pt x="206" y="314"/>
                    </a:lnTo>
                    <a:lnTo>
                      <a:pt x="195" y="307"/>
                    </a:lnTo>
                    <a:lnTo>
                      <a:pt x="182" y="303"/>
                    </a:lnTo>
                    <a:lnTo>
                      <a:pt x="168" y="300"/>
                    </a:lnTo>
                    <a:lnTo>
                      <a:pt x="154" y="297"/>
                    </a:lnTo>
                    <a:lnTo>
                      <a:pt x="141" y="294"/>
                    </a:lnTo>
                    <a:lnTo>
                      <a:pt x="130" y="291"/>
                    </a:lnTo>
                    <a:lnTo>
                      <a:pt x="119" y="284"/>
                    </a:lnTo>
                    <a:lnTo>
                      <a:pt x="110" y="273"/>
                    </a:lnTo>
                    <a:lnTo>
                      <a:pt x="103" y="262"/>
                    </a:lnTo>
                    <a:lnTo>
                      <a:pt x="98" y="249"/>
                    </a:lnTo>
                    <a:lnTo>
                      <a:pt x="94" y="230"/>
                    </a:lnTo>
                    <a:lnTo>
                      <a:pt x="95" y="211"/>
                    </a:lnTo>
                    <a:lnTo>
                      <a:pt x="99" y="194"/>
                    </a:lnTo>
                    <a:lnTo>
                      <a:pt x="105" y="181"/>
                    </a:lnTo>
                    <a:lnTo>
                      <a:pt x="112" y="171"/>
                    </a:lnTo>
                    <a:lnTo>
                      <a:pt x="118" y="164"/>
                    </a:lnTo>
                    <a:lnTo>
                      <a:pt x="127" y="158"/>
                    </a:lnTo>
                    <a:lnTo>
                      <a:pt x="142" y="150"/>
                    </a:lnTo>
                    <a:lnTo>
                      <a:pt x="161" y="142"/>
                    </a:lnTo>
                    <a:lnTo>
                      <a:pt x="176" y="134"/>
                    </a:lnTo>
                    <a:lnTo>
                      <a:pt x="192" y="123"/>
                    </a:lnTo>
                    <a:lnTo>
                      <a:pt x="203" y="112"/>
                    </a:lnTo>
                    <a:lnTo>
                      <a:pt x="209" y="104"/>
                    </a:lnTo>
                    <a:lnTo>
                      <a:pt x="212" y="98"/>
                    </a:lnTo>
                    <a:lnTo>
                      <a:pt x="213" y="93"/>
                    </a:lnTo>
                    <a:lnTo>
                      <a:pt x="213" y="83"/>
                    </a:lnTo>
                    <a:lnTo>
                      <a:pt x="208" y="96"/>
                    </a:lnTo>
                    <a:lnTo>
                      <a:pt x="203" y="103"/>
                    </a:lnTo>
                    <a:lnTo>
                      <a:pt x="196" y="109"/>
                    </a:lnTo>
                    <a:lnTo>
                      <a:pt x="188" y="114"/>
                    </a:lnTo>
                    <a:lnTo>
                      <a:pt x="177" y="117"/>
                    </a:lnTo>
                    <a:lnTo>
                      <a:pt x="164" y="118"/>
                    </a:lnTo>
                    <a:lnTo>
                      <a:pt x="152" y="117"/>
                    </a:lnTo>
                    <a:lnTo>
                      <a:pt x="139" y="116"/>
                    </a:lnTo>
                    <a:lnTo>
                      <a:pt x="127" y="116"/>
                    </a:lnTo>
                    <a:lnTo>
                      <a:pt x="114" y="118"/>
                    </a:lnTo>
                    <a:lnTo>
                      <a:pt x="102" y="120"/>
                    </a:lnTo>
                    <a:lnTo>
                      <a:pt x="87" y="126"/>
                    </a:lnTo>
                    <a:lnTo>
                      <a:pt x="74" y="132"/>
                    </a:lnTo>
                    <a:lnTo>
                      <a:pt x="63" y="139"/>
                    </a:lnTo>
                    <a:lnTo>
                      <a:pt x="54" y="148"/>
                    </a:lnTo>
                    <a:lnTo>
                      <a:pt x="46" y="160"/>
                    </a:lnTo>
                    <a:lnTo>
                      <a:pt x="42" y="170"/>
                    </a:lnTo>
                    <a:lnTo>
                      <a:pt x="40" y="181"/>
                    </a:lnTo>
                    <a:lnTo>
                      <a:pt x="42" y="200"/>
                    </a:lnTo>
                    <a:lnTo>
                      <a:pt x="47" y="222"/>
                    </a:lnTo>
                    <a:lnTo>
                      <a:pt x="53" y="236"/>
                    </a:lnTo>
                    <a:lnTo>
                      <a:pt x="60" y="249"/>
                    </a:lnTo>
                    <a:lnTo>
                      <a:pt x="70" y="264"/>
                    </a:lnTo>
                    <a:lnTo>
                      <a:pt x="79" y="274"/>
                    </a:lnTo>
                    <a:lnTo>
                      <a:pt x="90" y="284"/>
                    </a:lnTo>
                    <a:lnTo>
                      <a:pt x="104" y="296"/>
                    </a:lnTo>
                    <a:lnTo>
                      <a:pt x="122" y="306"/>
                    </a:lnTo>
                    <a:lnTo>
                      <a:pt x="139" y="313"/>
                    </a:lnTo>
                    <a:lnTo>
                      <a:pt x="155" y="318"/>
                    </a:lnTo>
                    <a:lnTo>
                      <a:pt x="168" y="320"/>
                    </a:lnTo>
                    <a:lnTo>
                      <a:pt x="178" y="323"/>
                    </a:lnTo>
                    <a:lnTo>
                      <a:pt x="183" y="326"/>
                    </a:lnTo>
                    <a:lnTo>
                      <a:pt x="185" y="332"/>
                    </a:lnTo>
                    <a:lnTo>
                      <a:pt x="184" y="337"/>
                    </a:lnTo>
                    <a:lnTo>
                      <a:pt x="179" y="340"/>
                    </a:lnTo>
                    <a:lnTo>
                      <a:pt x="173" y="341"/>
                    </a:lnTo>
                    <a:lnTo>
                      <a:pt x="162" y="339"/>
                    </a:lnTo>
                    <a:lnTo>
                      <a:pt x="148" y="336"/>
                    </a:lnTo>
                    <a:lnTo>
                      <a:pt x="133" y="330"/>
                    </a:lnTo>
                    <a:lnTo>
                      <a:pt x="116" y="323"/>
                    </a:lnTo>
                    <a:lnTo>
                      <a:pt x="104" y="314"/>
                    </a:lnTo>
                    <a:lnTo>
                      <a:pt x="93" y="305"/>
                    </a:lnTo>
                    <a:lnTo>
                      <a:pt x="83" y="294"/>
                    </a:lnTo>
                    <a:lnTo>
                      <a:pt x="72" y="281"/>
                    </a:lnTo>
                    <a:lnTo>
                      <a:pt x="61" y="267"/>
                    </a:lnTo>
                    <a:lnTo>
                      <a:pt x="49" y="254"/>
                    </a:lnTo>
                    <a:lnTo>
                      <a:pt x="37" y="239"/>
                    </a:lnTo>
                    <a:lnTo>
                      <a:pt x="27" y="227"/>
                    </a:lnTo>
                    <a:lnTo>
                      <a:pt x="19" y="214"/>
                    </a:lnTo>
                    <a:lnTo>
                      <a:pt x="13" y="200"/>
                    </a:lnTo>
                    <a:lnTo>
                      <a:pt x="7" y="178"/>
                    </a:lnTo>
                    <a:lnTo>
                      <a:pt x="2" y="161"/>
                    </a:lnTo>
                    <a:lnTo>
                      <a:pt x="0" y="139"/>
                    </a:lnTo>
                    <a:lnTo>
                      <a:pt x="1" y="120"/>
                    </a:lnTo>
                    <a:lnTo>
                      <a:pt x="4" y="98"/>
                    </a:lnTo>
                    <a:lnTo>
                      <a:pt x="8" y="82"/>
                    </a:lnTo>
                    <a:lnTo>
                      <a:pt x="13" y="69"/>
                    </a:lnTo>
                    <a:lnTo>
                      <a:pt x="25" y="56"/>
                    </a:lnTo>
                    <a:lnTo>
                      <a:pt x="38" y="46"/>
                    </a:lnTo>
                    <a:lnTo>
                      <a:pt x="52" y="39"/>
                    </a:lnTo>
                    <a:lnTo>
                      <a:pt x="71" y="35"/>
                    </a:lnTo>
                    <a:lnTo>
                      <a:pt x="89" y="32"/>
                    </a:lnTo>
                    <a:lnTo>
                      <a:pt x="110" y="26"/>
                    </a:lnTo>
                    <a:lnTo>
                      <a:pt x="134" y="20"/>
                    </a:lnTo>
                    <a:lnTo>
                      <a:pt x="150" y="14"/>
                    </a:lnTo>
                    <a:lnTo>
                      <a:pt x="171" y="4"/>
                    </a:lnTo>
                    <a:lnTo>
                      <a:pt x="188" y="0"/>
                    </a:lnTo>
                    <a:lnTo>
                      <a:pt x="209" y="3"/>
                    </a:lnTo>
                    <a:lnTo>
                      <a:pt x="220" y="9"/>
                    </a:lnTo>
                    <a:lnTo>
                      <a:pt x="225" y="18"/>
                    </a:lnTo>
                    <a:lnTo>
                      <a:pt x="227" y="31"/>
                    </a:lnTo>
                    <a:lnTo>
                      <a:pt x="224" y="47"/>
                    </a:lnTo>
                    <a:lnTo>
                      <a:pt x="221" y="63"/>
                    </a:lnTo>
                    <a:lnTo>
                      <a:pt x="218" y="77"/>
                    </a:lnTo>
                  </a:path>
                </a:pathLst>
              </a:custGeom>
              <a:solidFill>
                <a:schemeClr val="bg1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150560" name="Rectangle 32"/>
          <p:cNvSpPr>
            <a:spLocks noChangeArrowheads="1"/>
          </p:cNvSpPr>
          <p:nvPr/>
        </p:nvSpPr>
        <p:spPr bwMode="auto">
          <a:xfrm>
            <a:off x="4739218" y="3571461"/>
            <a:ext cx="748604" cy="11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GB" sz="7200" b="1"/>
              <a:t>=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</a:rPr>
              <a:t>Logical Structure of Pseudo code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 smtClean="0">
                <a:solidFill>
                  <a:schemeClr val="tx2"/>
                </a:solidFill>
              </a:rPr>
              <a:t>Pseudo code </a:t>
            </a:r>
            <a:r>
              <a:rPr lang="en-US" dirty="0" smtClean="0"/>
              <a:t>is made up of the following logic structures that have been proved to be sufficient for writing any computer program: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Sequence Logic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Selection Logic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Iteration Logic</a:t>
            </a:r>
          </a:p>
          <a:p>
            <a:pPr lvl="1">
              <a:buFont typeface="Georgia" pitchFamily="18" charset="0"/>
              <a:buNone/>
            </a:pPr>
            <a:endParaRPr lang="en-US" sz="2000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</a:rPr>
              <a:t>Sequence Logic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used to perform instructions in a sequence, that is one after another.</a:t>
            </a:r>
          </a:p>
          <a:p>
            <a:r>
              <a:rPr lang="en-US" dirty="0" smtClean="0"/>
              <a:t>Thus, for sequence logic, </a:t>
            </a:r>
            <a:r>
              <a:rPr lang="en-US" dirty="0" smtClean="0"/>
              <a:t>pseudo code </a:t>
            </a:r>
            <a:r>
              <a:rPr lang="en-US" dirty="0" smtClean="0"/>
              <a:t>instructions are written in an order in which they are to be performed.</a:t>
            </a:r>
          </a:p>
          <a:p>
            <a:r>
              <a:rPr lang="en-US" dirty="0" smtClean="0"/>
              <a:t>The logic flow of </a:t>
            </a:r>
            <a:r>
              <a:rPr lang="en-US" dirty="0" smtClean="0"/>
              <a:t>pseudo code </a:t>
            </a:r>
            <a:r>
              <a:rPr lang="en-US" dirty="0" smtClean="0"/>
              <a:t>is from top to bottom.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</a:rPr>
              <a:t>Sequence Logic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8363" y="1400174"/>
            <a:ext cx="8628177" cy="4423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</a:rPr>
              <a:t>Selection Logic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used for making decisions and for selecting the proper path out of two or more alternative paths.</a:t>
            </a:r>
          </a:p>
          <a:p>
            <a:r>
              <a:rPr lang="en-US" dirty="0" smtClean="0"/>
              <a:t>It is also known as </a:t>
            </a:r>
            <a:r>
              <a:rPr lang="en-US" dirty="0" smtClean="0">
                <a:solidFill>
                  <a:srgbClr val="0070C0"/>
                </a:solidFill>
              </a:rPr>
              <a:t>decision logic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Selection logic is depicted as either an IF...THEN or an IF...THEN...ELSE structure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</a:rPr>
              <a:t>Selection Logic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62" y="1515982"/>
            <a:ext cx="9550400" cy="472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</a:rPr>
              <a:t>Selection Logic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230" y="1511972"/>
            <a:ext cx="9448800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</a:rPr>
              <a:t>Iteration Logic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used to produce </a:t>
            </a:r>
            <a:r>
              <a:rPr lang="en-US" dirty="0" smtClean="0">
                <a:solidFill>
                  <a:srgbClr val="0070C0"/>
                </a:solidFill>
              </a:rPr>
              <a:t>loops</a:t>
            </a:r>
            <a:r>
              <a:rPr lang="en-US" dirty="0" smtClean="0"/>
              <a:t> when one or more instructions may be executed several times depending on some of the conditions.</a:t>
            </a:r>
          </a:p>
          <a:p>
            <a:r>
              <a:rPr lang="en-US" dirty="0" smtClean="0"/>
              <a:t>It uses structures called the WHILE, FOR and the REPEAT_UNTIL.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</a:rPr>
              <a:t>Iteration Logic</a:t>
            </a: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788" y="1540046"/>
            <a:ext cx="9448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3"/>
          <p:cNvSpPr>
            <a:spLocks noGrp="1"/>
          </p:cNvSpPr>
          <p:nvPr>
            <p:ph type="title"/>
          </p:nvPr>
        </p:nvSpPr>
        <p:spPr>
          <a:xfrm>
            <a:off x="1074820" y="-88230"/>
            <a:ext cx="10090485" cy="1251062"/>
          </a:xfrm>
        </p:spPr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</a:rPr>
              <a:t>Iteration Logic</a:t>
            </a: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137" y="1543638"/>
            <a:ext cx="8839200" cy="480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609600" y="-56146"/>
            <a:ext cx="10507579" cy="1251062"/>
          </a:xfrm>
        </p:spPr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</a:rPr>
              <a:t>Iteration Logic</a:t>
            </a:r>
          </a:p>
        </p:txBody>
      </p:sp>
      <p:pic>
        <p:nvPicPr>
          <p:cNvPr id="348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243" y="1560098"/>
            <a:ext cx="9842500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274638"/>
            <a:ext cx="10507579" cy="93345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/>
          </a:bodyPr>
          <a:lstStyle/>
          <a:p>
            <a:pPr algn="r"/>
            <a:r>
              <a:rPr lang="en-GB" dirty="0"/>
              <a:t>Problem Solving</a:t>
            </a:r>
          </a:p>
        </p:txBody>
      </p:sp>
      <p:sp>
        <p:nvSpPr>
          <p:cNvPr id="152579" name="Freeform 3"/>
          <p:cNvSpPr>
            <a:spLocks/>
          </p:cNvSpPr>
          <p:nvPr/>
        </p:nvSpPr>
        <p:spPr bwMode="auto">
          <a:xfrm>
            <a:off x="2283885" y="1901826"/>
            <a:ext cx="7598833" cy="3838575"/>
          </a:xfrm>
          <a:custGeom>
            <a:avLst/>
            <a:gdLst>
              <a:gd name="T0" fmla="*/ 1766 w 2693"/>
              <a:gd name="T1" fmla="*/ 2667 h 2937"/>
              <a:gd name="T2" fmla="*/ 1794 w 2693"/>
              <a:gd name="T3" fmla="*/ 2540 h 2937"/>
              <a:gd name="T4" fmla="*/ 1893 w 2693"/>
              <a:gd name="T5" fmla="*/ 2469 h 2937"/>
              <a:gd name="T6" fmla="*/ 2208 w 2693"/>
              <a:gd name="T7" fmla="*/ 2403 h 2937"/>
              <a:gd name="T8" fmla="*/ 2368 w 2693"/>
              <a:gd name="T9" fmla="*/ 2333 h 2937"/>
              <a:gd name="T10" fmla="*/ 2424 w 2693"/>
              <a:gd name="T11" fmla="*/ 2262 h 2937"/>
              <a:gd name="T12" fmla="*/ 2420 w 2693"/>
              <a:gd name="T13" fmla="*/ 2093 h 2937"/>
              <a:gd name="T14" fmla="*/ 2410 w 2693"/>
              <a:gd name="T15" fmla="*/ 1857 h 2937"/>
              <a:gd name="T16" fmla="*/ 2453 w 2693"/>
              <a:gd name="T17" fmla="*/ 1697 h 2937"/>
              <a:gd name="T18" fmla="*/ 2556 w 2693"/>
              <a:gd name="T19" fmla="*/ 1627 h 2937"/>
              <a:gd name="T20" fmla="*/ 2674 w 2693"/>
              <a:gd name="T21" fmla="*/ 1570 h 2937"/>
              <a:gd name="T22" fmla="*/ 2692 w 2693"/>
              <a:gd name="T23" fmla="*/ 1500 h 2937"/>
              <a:gd name="T24" fmla="*/ 2631 w 2693"/>
              <a:gd name="T25" fmla="*/ 1425 h 2937"/>
              <a:gd name="T26" fmla="*/ 2396 w 2693"/>
              <a:gd name="T27" fmla="*/ 1129 h 2937"/>
              <a:gd name="T28" fmla="*/ 2434 w 2693"/>
              <a:gd name="T29" fmla="*/ 1046 h 2937"/>
              <a:gd name="T30" fmla="*/ 2490 w 2693"/>
              <a:gd name="T31" fmla="*/ 858 h 2937"/>
              <a:gd name="T32" fmla="*/ 2439 w 2693"/>
              <a:gd name="T33" fmla="*/ 583 h 2937"/>
              <a:gd name="T34" fmla="*/ 2302 w 2693"/>
              <a:gd name="T35" fmla="*/ 310 h 2937"/>
              <a:gd name="T36" fmla="*/ 2133 w 2693"/>
              <a:gd name="T37" fmla="*/ 131 h 2937"/>
              <a:gd name="T38" fmla="*/ 1823 w 2693"/>
              <a:gd name="T39" fmla="*/ 23 h 2937"/>
              <a:gd name="T40" fmla="*/ 1461 w 2693"/>
              <a:gd name="T41" fmla="*/ 0 h 2937"/>
              <a:gd name="T42" fmla="*/ 1137 w 2693"/>
              <a:gd name="T43" fmla="*/ 28 h 2937"/>
              <a:gd name="T44" fmla="*/ 836 w 2693"/>
              <a:gd name="T45" fmla="*/ 117 h 2937"/>
              <a:gd name="T46" fmla="*/ 488 w 2693"/>
              <a:gd name="T47" fmla="*/ 329 h 2937"/>
              <a:gd name="T48" fmla="*/ 319 w 2693"/>
              <a:gd name="T49" fmla="*/ 480 h 2937"/>
              <a:gd name="T50" fmla="*/ 145 w 2693"/>
              <a:gd name="T51" fmla="*/ 710 h 2937"/>
              <a:gd name="T52" fmla="*/ 18 w 2693"/>
              <a:gd name="T53" fmla="*/ 1008 h 2937"/>
              <a:gd name="T54" fmla="*/ 9 w 2693"/>
              <a:gd name="T55" fmla="*/ 1275 h 2937"/>
              <a:gd name="T56" fmla="*/ 84 w 2693"/>
              <a:gd name="T57" fmla="*/ 1515 h 2937"/>
              <a:gd name="T58" fmla="*/ 432 w 2693"/>
              <a:gd name="T59" fmla="*/ 2041 h 2937"/>
              <a:gd name="T60" fmla="*/ 545 w 2693"/>
              <a:gd name="T61" fmla="*/ 2271 h 2937"/>
              <a:gd name="T62" fmla="*/ 573 w 2693"/>
              <a:gd name="T63" fmla="*/ 2427 h 2937"/>
              <a:gd name="T64" fmla="*/ 583 w 2693"/>
              <a:gd name="T65" fmla="*/ 2638 h 2937"/>
              <a:gd name="T66" fmla="*/ 1766 w 2693"/>
              <a:gd name="T67" fmla="*/ 2936 h 2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693" h="2937">
                <a:moveTo>
                  <a:pt x="1766" y="2936"/>
                </a:moveTo>
                <a:lnTo>
                  <a:pt x="1766" y="2667"/>
                </a:lnTo>
                <a:lnTo>
                  <a:pt x="1776" y="2605"/>
                </a:lnTo>
                <a:lnTo>
                  <a:pt x="1794" y="2540"/>
                </a:lnTo>
                <a:lnTo>
                  <a:pt x="1832" y="2493"/>
                </a:lnTo>
                <a:lnTo>
                  <a:pt x="1893" y="2469"/>
                </a:lnTo>
                <a:lnTo>
                  <a:pt x="2091" y="2427"/>
                </a:lnTo>
                <a:lnTo>
                  <a:pt x="2208" y="2403"/>
                </a:lnTo>
                <a:lnTo>
                  <a:pt x="2302" y="2365"/>
                </a:lnTo>
                <a:lnTo>
                  <a:pt x="2368" y="2333"/>
                </a:lnTo>
                <a:lnTo>
                  <a:pt x="2401" y="2304"/>
                </a:lnTo>
                <a:lnTo>
                  <a:pt x="2424" y="2262"/>
                </a:lnTo>
                <a:lnTo>
                  <a:pt x="2424" y="2187"/>
                </a:lnTo>
                <a:lnTo>
                  <a:pt x="2420" y="2093"/>
                </a:lnTo>
                <a:lnTo>
                  <a:pt x="2410" y="1966"/>
                </a:lnTo>
                <a:lnTo>
                  <a:pt x="2410" y="1857"/>
                </a:lnTo>
                <a:lnTo>
                  <a:pt x="2424" y="1758"/>
                </a:lnTo>
                <a:lnTo>
                  <a:pt x="2453" y="1697"/>
                </a:lnTo>
                <a:lnTo>
                  <a:pt x="2490" y="1655"/>
                </a:lnTo>
                <a:lnTo>
                  <a:pt x="2556" y="1627"/>
                </a:lnTo>
                <a:lnTo>
                  <a:pt x="2645" y="1594"/>
                </a:lnTo>
                <a:lnTo>
                  <a:pt x="2674" y="1570"/>
                </a:lnTo>
                <a:lnTo>
                  <a:pt x="2692" y="1542"/>
                </a:lnTo>
                <a:lnTo>
                  <a:pt x="2692" y="1500"/>
                </a:lnTo>
                <a:lnTo>
                  <a:pt x="2660" y="1458"/>
                </a:lnTo>
                <a:lnTo>
                  <a:pt x="2631" y="1425"/>
                </a:lnTo>
                <a:lnTo>
                  <a:pt x="2415" y="1152"/>
                </a:lnTo>
                <a:lnTo>
                  <a:pt x="2396" y="1129"/>
                </a:lnTo>
                <a:lnTo>
                  <a:pt x="2406" y="1087"/>
                </a:lnTo>
                <a:lnTo>
                  <a:pt x="2434" y="1046"/>
                </a:lnTo>
                <a:lnTo>
                  <a:pt x="2476" y="931"/>
                </a:lnTo>
                <a:lnTo>
                  <a:pt x="2490" y="858"/>
                </a:lnTo>
                <a:lnTo>
                  <a:pt x="2490" y="745"/>
                </a:lnTo>
                <a:lnTo>
                  <a:pt x="2439" y="583"/>
                </a:lnTo>
                <a:lnTo>
                  <a:pt x="2387" y="462"/>
                </a:lnTo>
                <a:lnTo>
                  <a:pt x="2302" y="310"/>
                </a:lnTo>
                <a:lnTo>
                  <a:pt x="2222" y="216"/>
                </a:lnTo>
                <a:lnTo>
                  <a:pt x="2133" y="131"/>
                </a:lnTo>
                <a:lnTo>
                  <a:pt x="2011" y="67"/>
                </a:lnTo>
                <a:lnTo>
                  <a:pt x="1823" y="23"/>
                </a:lnTo>
                <a:lnTo>
                  <a:pt x="1644" y="4"/>
                </a:lnTo>
                <a:lnTo>
                  <a:pt x="1461" y="0"/>
                </a:lnTo>
                <a:lnTo>
                  <a:pt x="1283" y="9"/>
                </a:lnTo>
                <a:lnTo>
                  <a:pt x="1137" y="28"/>
                </a:lnTo>
                <a:lnTo>
                  <a:pt x="996" y="56"/>
                </a:lnTo>
                <a:lnTo>
                  <a:pt x="836" y="117"/>
                </a:lnTo>
                <a:lnTo>
                  <a:pt x="681" y="197"/>
                </a:lnTo>
                <a:lnTo>
                  <a:pt x="488" y="329"/>
                </a:lnTo>
                <a:lnTo>
                  <a:pt x="399" y="400"/>
                </a:lnTo>
                <a:lnTo>
                  <a:pt x="319" y="480"/>
                </a:lnTo>
                <a:lnTo>
                  <a:pt x="230" y="583"/>
                </a:lnTo>
                <a:lnTo>
                  <a:pt x="145" y="710"/>
                </a:lnTo>
                <a:lnTo>
                  <a:pt x="61" y="870"/>
                </a:lnTo>
                <a:lnTo>
                  <a:pt x="18" y="1008"/>
                </a:lnTo>
                <a:lnTo>
                  <a:pt x="0" y="1159"/>
                </a:lnTo>
                <a:lnTo>
                  <a:pt x="9" y="1275"/>
                </a:lnTo>
                <a:lnTo>
                  <a:pt x="32" y="1392"/>
                </a:lnTo>
                <a:lnTo>
                  <a:pt x="84" y="1515"/>
                </a:lnTo>
                <a:lnTo>
                  <a:pt x="235" y="1751"/>
                </a:lnTo>
                <a:lnTo>
                  <a:pt x="432" y="2041"/>
                </a:lnTo>
                <a:lnTo>
                  <a:pt x="512" y="2187"/>
                </a:lnTo>
                <a:lnTo>
                  <a:pt x="545" y="2271"/>
                </a:lnTo>
                <a:lnTo>
                  <a:pt x="564" y="2353"/>
                </a:lnTo>
                <a:lnTo>
                  <a:pt x="573" y="2427"/>
                </a:lnTo>
                <a:lnTo>
                  <a:pt x="578" y="2497"/>
                </a:lnTo>
                <a:lnTo>
                  <a:pt x="583" y="2638"/>
                </a:lnTo>
                <a:lnTo>
                  <a:pt x="564" y="2936"/>
                </a:lnTo>
                <a:lnTo>
                  <a:pt x="1766" y="2936"/>
                </a:lnTo>
              </a:path>
            </a:pathLst>
          </a:custGeom>
          <a:solidFill>
            <a:schemeClr val="bg1"/>
          </a:solidFill>
          <a:ln w="254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868084" y="2903539"/>
            <a:ext cx="2226733" cy="1138237"/>
            <a:chOff x="899" y="2191"/>
            <a:chExt cx="789" cy="1036"/>
          </a:xfrm>
        </p:grpSpPr>
        <p:sp>
          <p:nvSpPr>
            <p:cNvPr id="152581" name="Freeform 5"/>
            <p:cNvSpPr>
              <a:spLocks/>
            </p:cNvSpPr>
            <p:nvPr/>
          </p:nvSpPr>
          <p:spPr bwMode="auto">
            <a:xfrm>
              <a:off x="899" y="2191"/>
              <a:ext cx="780" cy="1027"/>
            </a:xfrm>
            <a:custGeom>
              <a:avLst/>
              <a:gdLst>
                <a:gd name="T0" fmla="*/ 749 w 780"/>
                <a:gd name="T1" fmla="*/ 780 h 1027"/>
                <a:gd name="T2" fmla="*/ 696 w 780"/>
                <a:gd name="T3" fmla="*/ 708 h 1027"/>
                <a:gd name="T4" fmla="*/ 661 w 780"/>
                <a:gd name="T5" fmla="*/ 581 h 1027"/>
                <a:gd name="T6" fmla="*/ 641 w 780"/>
                <a:gd name="T7" fmla="*/ 439 h 1027"/>
                <a:gd name="T8" fmla="*/ 641 w 780"/>
                <a:gd name="T9" fmla="*/ 293 h 1027"/>
                <a:gd name="T10" fmla="*/ 620 w 780"/>
                <a:gd name="T11" fmla="*/ 163 h 1027"/>
                <a:gd name="T12" fmla="*/ 588 w 780"/>
                <a:gd name="T13" fmla="*/ 71 h 1027"/>
                <a:gd name="T14" fmla="*/ 528 w 780"/>
                <a:gd name="T15" fmla="*/ 50 h 1027"/>
                <a:gd name="T16" fmla="*/ 473 w 780"/>
                <a:gd name="T17" fmla="*/ 20 h 1027"/>
                <a:gd name="T18" fmla="*/ 389 w 780"/>
                <a:gd name="T19" fmla="*/ 3 h 1027"/>
                <a:gd name="T20" fmla="*/ 297 w 780"/>
                <a:gd name="T21" fmla="*/ 3 h 1027"/>
                <a:gd name="T22" fmla="*/ 208 w 780"/>
                <a:gd name="T23" fmla="*/ 24 h 1027"/>
                <a:gd name="T24" fmla="*/ 137 w 780"/>
                <a:gd name="T25" fmla="*/ 67 h 1027"/>
                <a:gd name="T26" fmla="*/ 75 w 780"/>
                <a:gd name="T27" fmla="*/ 130 h 1027"/>
                <a:gd name="T28" fmla="*/ 34 w 780"/>
                <a:gd name="T29" fmla="*/ 206 h 1027"/>
                <a:gd name="T30" fmla="*/ 10 w 780"/>
                <a:gd name="T31" fmla="*/ 272 h 1027"/>
                <a:gd name="T32" fmla="*/ 0 w 780"/>
                <a:gd name="T33" fmla="*/ 337 h 1027"/>
                <a:gd name="T34" fmla="*/ 18 w 780"/>
                <a:gd name="T35" fmla="*/ 442 h 1027"/>
                <a:gd name="T36" fmla="*/ 30 w 780"/>
                <a:gd name="T37" fmla="*/ 515 h 1027"/>
                <a:gd name="T38" fmla="*/ 66 w 780"/>
                <a:gd name="T39" fmla="*/ 563 h 1027"/>
                <a:gd name="T40" fmla="*/ 103 w 780"/>
                <a:gd name="T41" fmla="*/ 612 h 1027"/>
                <a:gd name="T42" fmla="*/ 156 w 780"/>
                <a:gd name="T43" fmla="*/ 685 h 1027"/>
                <a:gd name="T44" fmla="*/ 215 w 780"/>
                <a:gd name="T45" fmla="*/ 758 h 1027"/>
                <a:gd name="T46" fmla="*/ 254 w 780"/>
                <a:gd name="T47" fmla="*/ 812 h 1027"/>
                <a:gd name="T48" fmla="*/ 280 w 780"/>
                <a:gd name="T49" fmla="*/ 854 h 1027"/>
                <a:gd name="T50" fmla="*/ 311 w 780"/>
                <a:gd name="T51" fmla="*/ 881 h 1027"/>
                <a:gd name="T52" fmla="*/ 370 w 780"/>
                <a:gd name="T53" fmla="*/ 901 h 1027"/>
                <a:gd name="T54" fmla="*/ 427 w 780"/>
                <a:gd name="T55" fmla="*/ 930 h 1027"/>
                <a:gd name="T56" fmla="*/ 489 w 780"/>
                <a:gd name="T57" fmla="*/ 978 h 1027"/>
                <a:gd name="T58" fmla="*/ 537 w 780"/>
                <a:gd name="T59" fmla="*/ 1012 h 1027"/>
                <a:gd name="T60" fmla="*/ 580 w 780"/>
                <a:gd name="T61" fmla="*/ 1026 h 1027"/>
                <a:gd name="T62" fmla="*/ 623 w 780"/>
                <a:gd name="T63" fmla="*/ 1018 h 1027"/>
                <a:gd name="T64" fmla="*/ 655 w 780"/>
                <a:gd name="T65" fmla="*/ 993 h 1027"/>
                <a:gd name="T66" fmla="*/ 699 w 780"/>
                <a:gd name="T67" fmla="*/ 936 h 1027"/>
                <a:gd name="T68" fmla="*/ 737 w 780"/>
                <a:gd name="T69" fmla="*/ 885 h 1027"/>
                <a:gd name="T70" fmla="*/ 762 w 780"/>
                <a:gd name="T71" fmla="*/ 870 h 1027"/>
                <a:gd name="T72" fmla="*/ 772 w 780"/>
                <a:gd name="T73" fmla="*/ 822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0" h="1027">
                  <a:moveTo>
                    <a:pt x="772" y="822"/>
                  </a:moveTo>
                  <a:lnTo>
                    <a:pt x="749" y="780"/>
                  </a:lnTo>
                  <a:lnTo>
                    <a:pt x="725" y="743"/>
                  </a:lnTo>
                  <a:lnTo>
                    <a:pt x="696" y="708"/>
                  </a:lnTo>
                  <a:lnTo>
                    <a:pt x="674" y="654"/>
                  </a:lnTo>
                  <a:lnTo>
                    <a:pt x="661" y="581"/>
                  </a:lnTo>
                  <a:lnTo>
                    <a:pt x="651" y="511"/>
                  </a:lnTo>
                  <a:lnTo>
                    <a:pt x="641" y="439"/>
                  </a:lnTo>
                  <a:lnTo>
                    <a:pt x="635" y="356"/>
                  </a:lnTo>
                  <a:lnTo>
                    <a:pt x="641" y="293"/>
                  </a:lnTo>
                  <a:lnTo>
                    <a:pt x="633" y="223"/>
                  </a:lnTo>
                  <a:lnTo>
                    <a:pt x="620" y="163"/>
                  </a:lnTo>
                  <a:lnTo>
                    <a:pt x="604" y="109"/>
                  </a:lnTo>
                  <a:lnTo>
                    <a:pt x="588" y="71"/>
                  </a:lnTo>
                  <a:lnTo>
                    <a:pt x="553" y="61"/>
                  </a:lnTo>
                  <a:lnTo>
                    <a:pt x="528" y="50"/>
                  </a:lnTo>
                  <a:lnTo>
                    <a:pt x="503" y="32"/>
                  </a:lnTo>
                  <a:lnTo>
                    <a:pt x="473" y="20"/>
                  </a:lnTo>
                  <a:lnTo>
                    <a:pt x="437" y="10"/>
                  </a:lnTo>
                  <a:lnTo>
                    <a:pt x="389" y="3"/>
                  </a:lnTo>
                  <a:lnTo>
                    <a:pt x="342" y="0"/>
                  </a:lnTo>
                  <a:lnTo>
                    <a:pt x="297" y="3"/>
                  </a:lnTo>
                  <a:lnTo>
                    <a:pt x="251" y="11"/>
                  </a:lnTo>
                  <a:lnTo>
                    <a:pt x="208" y="24"/>
                  </a:lnTo>
                  <a:lnTo>
                    <a:pt x="174" y="42"/>
                  </a:lnTo>
                  <a:lnTo>
                    <a:pt x="137" y="67"/>
                  </a:lnTo>
                  <a:lnTo>
                    <a:pt x="101" y="98"/>
                  </a:lnTo>
                  <a:lnTo>
                    <a:pt x="75" y="130"/>
                  </a:lnTo>
                  <a:lnTo>
                    <a:pt x="50" y="172"/>
                  </a:lnTo>
                  <a:lnTo>
                    <a:pt x="34" y="206"/>
                  </a:lnTo>
                  <a:lnTo>
                    <a:pt x="21" y="237"/>
                  </a:lnTo>
                  <a:lnTo>
                    <a:pt x="10" y="272"/>
                  </a:lnTo>
                  <a:lnTo>
                    <a:pt x="1" y="304"/>
                  </a:lnTo>
                  <a:lnTo>
                    <a:pt x="0" y="337"/>
                  </a:lnTo>
                  <a:lnTo>
                    <a:pt x="6" y="393"/>
                  </a:lnTo>
                  <a:lnTo>
                    <a:pt x="18" y="442"/>
                  </a:lnTo>
                  <a:lnTo>
                    <a:pt x="22" y="488"/>
                  </a:lnTo>
                  <a:lnTo>
                    <a:pt x="30" y="515"/>
                  </a:lnTo>
                  <a:lnTo>
                    <a:pt x="46" y="537"/>
                  </a:lnTo>
                  <a:lnTo>
                    <a:pt x="66" y="563"/>
                  </a:lnTo>
                  <a:lnTo>
                    <a:pt x="84" y="589"/>
                  </a:lnTo>
                  <a:lnTo>
                    <a:pt x="103" y="612"/>
                  </a:lnTo>
                  <a:lnTo>
                    <a:pt x="127" y="641"/>
                  </a:lnTo>
                  <a:lnTo>
                    <a:pt x="156" y="685"/>
                  </a:lnTo>
                  <a:lnTo>
                    <a:pt x="186" y="723"/>
                  </a:lnTo>
                  <a:lnTo>
                    <a:pt x="215" y="758"/>
                  </a:lnTo>
                  <a:lnTo>
                    <a:pt x="236" y="782"/>
                  </a:lnTo>
                  <a:lnTo>
                    <a:pt x="254" y="812"/>
                  </a:lnTo>
                  <a:lnTo>
                    <a:pt x="271" y="836"/>
                  </a:lnTo>
                  <a:lnTo>
                    <a:pt x="280" y="854"/>
                  </a:lnTo>
                  <a:lnTo>
                    <a:pt x="294" y="869"/>
                  </a:lnTo>
                  <a:lnTo>
                    <a:pt x="311" y="881"/>
                  </a:lnTo>
                  <a:lnTo>
                    <a:pt x="337" y="890"/>
                  </a:lnTo>
                  <a:lnTo>
                    <a:pt x="370" y="901"/>
                  </a:lnTo>
                  <a:lnTo>
                    <a:pt x="400" y="914"/>
                  </a:lnTo>
                  <a:lnTo>
                    <a:pt x="427" y="930"/>
                  </a:lnTo>
                  <a:lnTo>
                    <a:pt x="455" y="952"/>
                  </a:lnTo>
                  <a:lnTo>
                    <a:pt x="489" y="978"/>
                  </a:lnTo>
                  <a:lnTo>
                    <a:pt x="514" y="997"/>
                  </a:lnTo>
                  <a:lnTo>
                    <a:pt x="537" y="1012"/>
                  </a:lnTo>
                  <a:lnTo>
                    <a:pt x="556" y="1022"/>
                  </a:lnTo>
                  <a:lnTo>
                    <a:pt x="580" y="1026"/>
                  </a:lnTo>
                  <a:lnTo>
                    <a:pt x="606" y="1025"/>
                  </a:lnTo>
                  <a:lnTo>
                    <a:pt x="623" y="1018"/>
                  </a:lnTo>
                  <a:lnTo>
                    <a:pt x="641" y="1005"/>
                  </a:lnTo>
                  <a:lnTo>
                    <a:pt x="655" y="993"/>
                  </a:lnTo>
                  <a:lnTo>
                    <a:pt x="676" y="969"/>
                  </a:lnTo>
                  <a:lnTo>
                    <a:pt x="699" y="936"/>
                  </a:lnTo>
                  <a:lnTo>
                    <a:pt x="718" y="909"/>
                  </a:lnTo>
                  <a:lnTo>
                    <a:pt x="737" y="885"/>
                  </a:lnTo>
                  <a:lnTo>
                    <a:pt x="750" y="876"/>
                  </a:lnTo>
                  <a:lnTo>
                    <a:pt x="762" y="870"/>
                  </a:lnTo>
                  <a:lnTo>
                    <a:pt x="779" y="865"/>
                  </a:lnTo>
                  <a:lnTo>
                    <a:pt x="772" y="82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2582" name="Freeform 6"/>
            <p:cNvSpPr>
              <a:spLocks/>
            </p:cNvSpPr>
            <p:nvPr/>
          </p:nvSpPr>
          <p:spPr bwMode="auto">
            <a:xfrm>
              <a:off x="899" y="2191"/>
              <a:ext cx="789" cy="1036"/>
            </a:xfrm>
            <a:custGeom>
              <a:avLst/>
              <a:gdLst>
                <a:gd name="T0" fmla="*/ 595 w 789"/>
                <a:gd name="T1" fmla="*/ 71 h 1036"/>
                <a:gd name="T2" fmla="*/ 560 w 789"/>
                <a:gd name="T3" fmla="*/ 61 h 1036"/>
                <a:gd name="T4" fmla="*/ 534 w 789"/>
                <a:gd name="T5" fmla="*/ 50 h 1036"/>
                <a:gd name="T6" fmla="*/ 508 w 789"/>
                <a:gd name="T7" fmla="*/ 32 h 1036"/>
                <a:gd name="T8" fmla="*/ 478 w 789"/>
                <a:gd name="T9" fmla="*/ 20 h 1036"/>
                <a:gd name="T10" fmla="*/ 441 w 789"/>
                <a:gd name="T11" fmla="*/ 10 h 1036"/>
                <a:gd name="T12" fmla="*/ 394 w 789"/>
                <a:gd name="T13" fmla="*/ 3 h 1036"/>
                <a:gd name="T14" fmla="*/ 347 w 789"/>
                <a:gd name="T15" fmla="*/ 0 h 1036"/>
                <a:gd name="T16" fmla="*/ 300 w 789"/>
                <a:gd name="T17" fmla="*/ 3 h 1036"/>
                <a:gd name="T18" fmla="*/ 254 w 789"/>
                <a:gd name="T19" fmla="*/ 11 h 1036"/>
                <a:gd name="T20" fmla="*/ 211 w 789"/>
                <a:gd name="T21" fmla="*/ 24 h 1036"/>
                <a:gd name="T22" fmla="*/ 176 w 789"/>
                <a:gd name="T23" fmla="*/ 42 h 1036"/>
                <a:gd name="T24" fmla="*/ 138 w 789"/>
                <a:gd name="T25" fmla="*/ 68 h 1036"/>
                <a:gd name="T26" fmla="*/ 102 w 789"/>
                <a:gd name="T27" fmla="*/ 99 h 1036"/>
                <a:gd name="T28" fmla="*/ 76 w 789"/>
                <a:gd name="T29" fmla="*/ 131 h 1036"/>
                <a:gd name="T30" fmla="*/ 51 w 789"/>
                <a:gd name="T31" fmla="*/ 173 h 1036"/>
                <a:gd name="T32" fmla="*/ 34 w 789"/>
                <a:gd name="T33" fmla="*/ 208 h 1036"/>
                <a:gd name="T34" fmla="*/ 21 w 789"/>
                <a:gd name="T35" fmla="*/ 239 h 1036"/>
                <a:gd name="T36" fmla="*/ 10 w 789"/>
                <a:gd name="T37" fmla="*/ 275 h 1036"/>
                <a:gd name="T38" fmla="*/ 1 w 789"/>
                <a:gd name="T39" fmla="*/ 307 h 1036"/>
                <a:gd name="T40" fmla="*/ 0 w 789"/>
                <a:gd name="T41" fmla="*/ 341 h 1036"/>
                <a:gd name="T42" fmla="*/ 6 w 789"/>
                <a:gd name="T43" fmla="*/ 397 h 1036"/>
                <a:gd name="T44" fmla="*/ 18 w 789"/>
                <a:gd name="T45" fmla="*/ 446 h 1036"/>
                <a:gd name="T46" fmla="*/ 22 w 789"/>
                <a:gd name="T47" fmla="*/ 492 h 1036"/>
                <a:gd name="T48" fmla="*/ 30 w 789"/>
                <a:gd name="T49" fmla="*/ 519 h 1036"/>
                <a:gd name="T50" fmla="*/ 46 w 789"/>
                <a:gd name="T51" fmla="*/ 542 h 1036"/>
                <a:gd name="T52" fmla="*/ 67 w 789"/>
                <a:gd name="T53" fmla="*/ 567 h 1036"/>
                <a:gd name="T54" fmla="*/ 85 w 789"/>
                <a:gd name="T55" fmla="*/ 595 h 1036"/>
                <a:gd name="T56" fmla="*/ 104 w 789"/>
                <a:gd name="T57" fmla="*/ 618 h 1036"/>
                <a:gd name="T58" fmla="*/ 128 w 789"/>
                <a:gd name="T59" fmla="*/ 647 h 1036"/>
                <a:gd name="T60" fmla="*/ 158 w 789"/>
                <a:gd name="T61" fmla="*/ 690 h 1036"/>
                <a:gd name="T62" fmla="*/ 188 w 789"/>
                <a:gd name="T63" fmla="*/ 729 h 1036"/>
                <a:gd name="T64" fmla="*/ 217 w 789"/>
                <a:gd name="T65" fmla="*/ 764 h 1036"/>
                <a:gd name="T66" fmla="*/ 238 w 789"/>
                <a:gd name="T67" fmla="*/ 789 h 1036"/>
                <a:gd name="T68" fmla="*/ 258 w 789"/>
                <a:gd name="T69" fmla="*/ 819 h 1036"/>
                <a:gd name="T70" fmla="*/ 274 w 789"/>
                <a:gd name="T71" fmla="*/ 844 h 1036"/>
                <a:gd name="T72" fmla="*/ 283 w 789"/>
                <a:gd name="T73" fmla="*/ 862 h 1036"/>
                <a:gd name="T74" fmla="*/ 297 w 789"/>
                <a:gd name="T75" fmla="*/ 877 h 1036"/>
                <a:gd name="T76" fmla="*/ 315 w 789"/>
                <a:gd name="T77" fmla="*/ 889 h 1036"/>
                <a:gd name="T78" fmla="*/ 341 w 789"/>
                <a:gd name="T79" fmla="*/ 898 h 1036"/>
                <a:gd name="T80" fmla="*/ 374 w 789"/>
                <a:gd name="T81" fmla="*/ 909 h 1036"/>
                <a:gd name="T82" fmla="*/ 404 w 789"/>
                <a:gd name="T83" fmla="*/ 922 h 1036"/>
                <a:gd name="T84" fmla="*/ 432 w 789"/>
                <a:gd name="T85" fmla="*/ 938 h 1036"/>
                <a:gd name="T86" fmla="*/ 461 w 789"/>
                <a:gd name="T87" fmla="*/ 960 h 1036"/>
                <a:gd name="T88" fmla="*/ 494 w 789"/>
                <a:gd name="T89" fmla="*/ 987 h 1036"/>
                <a:gd name="T90" fmla="*/ 519 w 789"/>
                <a:gd name="T91" fmla="*/ 1007 h 1036"/>
                <a:gd name="T92" fmla="*/ 544 w 789"/>
                <a:gd name="T93" fmla="*/ 1021 h 1036"/>
                <a:gd name="T94" fmla="*/ 563 w 789"/>
                <a:gd name="T95" fmla="*/ 1031 h 1036"/>
                <a:gd name="T96" fmla="*/ 587 w 789"/>
                <a:gd name="T97" fmla="*/ 1035 h 1036"/>
                <a:gd name="T98" fmla="*/ 613 w 789"/>
                <a:gd name="T99" fmla="*/ 1034 h 1036"/>
                <a:gd name="T100" fmla="*/ 630 w 789"/>
                <a:gd name="T101" fmla="*/ 1027 h 1036"/>
                <a:gd name="T102" fmla="*/ 649 w 789"/>
                <a:gd name="T103" fmla="*/ 1015 h 1036"/>
                <a:gd name="T104" fmla="*/ 663 w 789"/>
                <a:gd name="T105" fmla="*/ 1002 h 1036"/>
                <a:gd name="T106" fmla="*/ 684 w 789"/>
                <a:gd name="T107" fmla="*/ 978 h 1036"/>
                <a:gd name="T108" fmla="*/ 707 w 789"/>
                <a:gd name="T109" fmla="*/ 945 h 1036"/>
                <a:gd name="T110" fmla="*/ 726 w 789"/>
                <a:gd name="T111" fmla="*/ 917 h 1036"/>
                <a:gd name="T112" fmla="*/ 747 w 789"/>
                <a:gd name="T113" fmla="*/ 893 h 1036"/>
                <a:gd name="T114" fmla="*/ 759 w 789"/>
                <a:gd name="T115" fmla="*/ 884 h 1036"/>
                <a:gd name="T116" fmla="*/ 771 w 789"/>
                <a:gd name="T117" fmla="*/ 878 h 1036"/>
                <a:gd name="T118" fmla="*/ 788 w 789"/>
                <a:gd name="T119" fmla="*/ 873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9" h="1036">
                  <a:moveTo>
                    <a:pt x="595" y="71"/>
                  </a:moveTo>
                  <a:lnTo>
                    <a:pt x="560" y="61"/>
                  </a:lnTo>
                  <a:lnTo>
                    <a:pt x="534" y="50"/>
                  </a:lnTo>
                  <a:lnTo>
                    <a:pt x="508" y="32"/>
                  </a:lnTo>
                  <a:lnTo>
                    <a:pt x="478" y="20"/>
                  </a:lnTo>
                  <a:lnTo>
                    <a:pt x="441" y="10"/>
                  </a:lnTo>
                  <a:lnTo>
                    <a:pt x="394" y="3"/>
                  </a:lnTo>
                  <a:lnTo>
                    <a:pt x="347" y="0"/>
                  </a:lnTo>
                  <a:lnTo>
                    <a:pt x="300" y="3"/>
                  </a:lnTo>
                  <a:lnTo>
                    <a:pt x="254" y="11"/>
                  </a:lnTo>
                  <a:lnTo>
                    <a:pt x="211" y="24"/>
                  </a:lnTo>
                  <a:lnTo>
                    <a:pt x="176" y="42"/>
                  </a:lnTo>
                  <a:lnTo>
                    <a:pt x="138" y="68"/>
                  </a:lnTo>
                  <a:lnTo>
                    <a:pt x="102" y="99"/>
                  </a:lnTo>
                  <a:lnTo>
                    <a:pt x="76" y="131"/>
                  </a:lnTo>
                  <a:lnTo>
                    <a:pt x="51" y="173"/>
                  </a:lnTo>
                  <a:lnTo>
                    <a:pt x="34" y="208"/>
                  </a:lnTo>
                  <a:lnTo>
                    <a:pt x="21" y="239"/>
                  </a:lnTo>
                  <a:lnTo>
                    <a:pt x="10" y="275"/>
                  </a:lnTo>
                  <a:lnTo>
                    <a:pt x="1" y="307"/>
                  </a:lnTo>
                  <a:lnTo>
                    <a:pt x="0" y="341"/>
                  </a:lnTo>
                  <a:lnTo>
                    <a:pt x="6" y="397"/>
                  </a:lnTo>
                  <a:lnTo>
                    <a:pt x="18" y="446"/>
                  </a:lnTo>
                  <a:lnTo>
                    <a:pt x="22" y="492"/>
                  </a:lnTo>
                  <a:lnTo>
                    <a:pt x="30" y="519"/>
                  </a:lnTo>
                  <a:lnTo>
                    <a:pt x="46" y="542"/>
                  </a:lnTo>
                  <a:lnTo>
                    <a:pt x="67" y="567"/>
                  </a:lnTo>
                  <a:lnTo>
                    <a:pt x="85" y="595"/>
                  </a:lnTo>
                  <a:lnTo>
                    <a:pt x="104" y="618"/>
                  </a:lnTo>
                  <a:lnTo>
                    <a:pt x="128" y="647"/>
                  </a:lnTo>
                  <a:lnTo>
                    <a:pt x="158" y="690"/>
                  </a:lnTo>
                  <a:lnTo>
                    <a:pt x="188" y="729"/>
                  </a:lnTo>
                  <a:lnTo>
                    <a:pt x="217" y="764"/>
                  </a:lnTo>
                  <a:lnTo>
                    <a:pt x="238" y="789"/>
                  </a:lnTo>
                  <a:lnTo>
                    <a:pt x="258" y="819"/>
                  </a:lnTo>
                  <a:lnTo>
                    <a:pt x="274" y="844"/>
                  </a:lnTo>
                  <a:lnTo>
                    <a:pt x="283" y="862"/>
                  </a:lnTo>
                  <a:lnTo>
                    <a:pt x="297" y="877"/>
                  </a:lnTo>
                  <a:lnTo>
                    <a:pt x="315" y="889"/>
                  </a:lnTo>
                  <a:lnTo>
                    <a:pt x="341" y="898"/>
                  </a:lnTo>
                  <a:lnTo>
                    <a:pt x="374" y="909"/>
                  </a:lnTo>
                  <a:lnTo>
                    <a:pt x="404" y="922"/>
                  </a:lnTo>
                  <a:lnTo>
                    <a:pt x="432" y="938"/>
                  </a:lnTo>
                  <a:lnTo>
                    <a:pt x="461" y="960"/>
                  </a:lnTo>
                  <a:lnTo>
                    <a:pt x="494" y="987"/>
                  </a:lnTo>
                  <a:lnTo>
                    <a:pt x="519" y="1007"/>
                  </a:lnTo>
                  <a:lnTo>
                    <a:pt x="544" y="1021"/>
                  </a:lnTo>
                  <a:lnTo>
                    <a:pt x="563" y="1031"/>
                  </a:lnTo>
                  <a:lnTo>
                    <a:pt x="587" y="1035"/>
                  </a:lnTo>
                  <a:lnTo>
                    <a:pt x="613" y="1034"/>
                  </a:lnTo>
                  <a:lnTo>
                    <a:pt x="630" y="1027"/>
                  </a:lnTo>
                  <a:lnTo>
                    <a:pt x="649" y="1015"/>
                  </a:lnTo>
                  <a:lnTo>
                    <a:pt x="663" y="1002"/>
                  </a:lnTo>
                  <a:lnTo>
                    <a:pt x="684" y="978"/>
                  </a:lnTo>
                  <a:lnTo>
                    <a:pt x="707" y="945"/>
                  </a:lnTo>
                  <a:lnTo>
                    <a:pt x="726" y="917"/>
                  </a:lnTo>
                  <a:lnTo>
                    <a:pt x="747" y="893"/>
                  </a:lnTo>
                  <a:lnTo>
                    <a:pt x="759" y="884"/>
                  </a:lnTo>
                  <a:lnTo>
                    <a:pt x="771" y="878"/>
                  </a:lnTo>
                  <a:lnTo>
                    <a:pt x="788" y="873"/>
                  </a:lnTo>
                </a:path>
              </a:pathLst>
            </a:custGeom>
            <a:solidFill>
              <a:schemeClr val="bg1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200401" y="3041650"/>
            <a:ext cx="1530351" cy="711200"/>
            <a:chOff x="972" y="2300"/>
            <a:chExt cx="542" cy="646"/>
          </a:xfrm>
        </p:grpSpPr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972" y="2300"/>
              <a:ext cx="533" cy="637"/>
              <a:chOff x="972" y="2300"/>
              <a:chExt cx="533" cy="637"/>
            </a:xfrm>
          </p:grpSpPr>
          <p:sp>
            <p:nvSpPr>
              <p:cNvPr id="152585" name="Freeform 9"/>
              <p:cNvSpPr>
                <a:spLocks/>
              </p:cNvSpPr>
              <p:nvPr/>
            </p:nvSpPr>
            <p:spPr bwMode="auto">
              <a:xfrm>
                <a:off x="1174" y="2300"/>
                <a:ext cx="206" cy="134"/>
              </a:xfrm>
              <a:custGeom>
                <a:avLst/>
                <a:gdLst>
                  <a:gd name="T0" fmla="*/ 190 w 206"/>
                  <a:gd name="T1" fmla="*/ 133 h 134"/>
                  <a:gd name="T2" fmla="*/ 182 w 206"/>
                  <a:gd name="T3" fmla="*/ 108 h 134"/>
                  <a:gd name="T4" fmla="*/ 173 w 206"/>
                  <a:gd name="T5" fmla="*/ 91 h 134"/>
                  <a:gd name="T6" fmla="*/ 162 w 206"/>
                  <a:gd name="T7" fmla="*/ 79 h 134"/>
                  <a:gd name="T8" fmla="*/ 144 w 206"/>
                  <a:gd name="T9" fmla="*/ 72 h 134"/>
                  <a:gd name="T10" fmla="*/ 117 w 206"/>
                  <a:gd name="T11" fmla="*/ 68 h 134"/>
                  <a:gd name="T12" fmla="*/ 90 w 206"/>
                  <a:gd name="T13" fmla="*/ 65 h 134"/>
                  <a:gd name="T14" fmla="*/ 47 w 206"/>
                  <a:gd name="T15" fmla="*/ 58 h 134"/>
                  <a:gd name="T16" fmla="*/ 23 w 206"/>
                  <a:gd name="T17" fmla="*/ 52 h 134"/>
                  <a:gd name="T18" fmla="*/ 0 w 206"/>
                  <a:gd name="T19" fmla="*/ 44 h 134"/>
                  <a:gd name="T20" fmla="*/ 41 w 206"/>
                  <a:gd name="T21" fmla="*/ 34 h 134"/>
                  <a:gd name="T22" fmla="*/ 70 w 206"/>
                  <a:gd name="T23" fmla="*/ 24 h 134"/>
                  <a:gd name="T24" fmla="*/ 106 w 206"/>
                  <a:gd name="T25" fmla="*/ 8 h 134"/>
                  <a:gd name="T26" fmla="*/ 137 w 206"/>
                  <a:gd name="T27" fmla="*/ 0 h 134"/>
                  <a:gd name="T28" fmla="*/ 174 w 206"/>
                  <a:gd name="T29" fmla="*/ 6 h 134"/>
                  <a:gd name="T30" fmla="*/ 193 w 206"/>
                  <a:gd name="T31" fmla="*/ 16 h 134"/>
                  <a:gd name="T32" fmla="*/ 202 w 206"/>
                  <a:gd name="T33" fmla="*/ 31 h 134"/>
                  <a:gd name="T34" fmla="*/ 205 w 206"/>
                  <a:gd name="T35" fmla="*/ 54 h 134"/>
                  <a:gd name="T36" fmla="*/ 199 w 206"/>
                  <a:gd name="T37" fmla="*/ 81 h 134"/>
                  <a:gd name="T38" fmla="*/ 194 w 206"/>
                  <a:gd name="T39" fmla="*/ 108 h 134"/>
                  <a:gd name="T40" fmla="*/ 190 w 206"/>
                  <a:gd name="T41" fmla="*/ 1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6" h="134">
                    <a:moveTo>
                      <a:pt x="190" y="133"/>
                    </a:moveTo>
                    <a:lnTo>
                      <a:pt x="182" y="108"/>
                    </a:lnTo>
                    <a:lnTo>
                      <a:pt x="173" y="91"/>
                    </a:lnTo>
                    <a:lnTo>
                      <a:pt x="162" y="79"/>
                    </a:lnTo>
                    <a:lnTo>
                      <a:pt x="144" y="72"/>
                    </a:lnTo>
                    <a:lnTo>
                      <a:pt x="117" y="68"/>
                    </a:lnTo>
                    <a:lnTo>
                      <a:pt x="90" y="65"/>
                    </a:lnTo>
                    <a:lnTo>
                      <a:pt x="47" y="58"/>
                    </a:lnTo>
                    <a:lnTo>
                      <a:pt x="23" y="52"/>
                    </a:lnTo>
                    <a:lnTo>
                      <a:pt x="0" y="44"/>
                    </a:lnTo>
                    <a:lnTo>
                      <a:pt x="41" y="34"/>
                    </a:lnTo>
                    <a:lnTo>
                      <a:pt x="70" y="24"/>
                    </a:lnTo>
                    <a:lnTo>
                      <a:pt x="106" y="8"/>
                    </a:lnTo>
                    <a:lnTo>
                      <a:pt x="137" y="0"/>
                    </a:lnTo>
                    <a:lnTo>
                      <a:pt x="174" y="6"/>
                    </a:lnTo>
                    <a:lnTo>
                      <a:pt x="193" y="16"/>
                    </a:lnTo>
                    <a:lnTo>
                      <a:pt x="202" y="31"/>
                    </a:lnTo>
                    <a:lnTo>
                      <a:pt x="205" y="54"/>
                    </a:lnTo>
                    <a:lnTo>
                      <a:pt x="199" y="81"/>
                    </a:lnTo>
                    <a:lnTo>
                      <a:pt x="194" y="108"/>
                    </a:lnTo>
                    <a:lnTo>
                      <a:pt x="190" y="133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2586" name="Freeform 10"/>
              <p:cNvSpPr>
                <a:spLocks/>
              </p:cNvSpPr>
              <p:nvPr/>
            </p:nvSpPr>
            <p:spPr bwMode="auto">
              <a:xfrm>
                <a:off x="972" y="2359"/>
                <a:ext cx="156" cy="300"/>
              </a:xfrm>
              <a:custGeom>
                <a:avLst/>
                <a:gdLst>
                  <a:gd name="T0" fmla="*/ 22 w 156"/>
                  <a:gd name="T1" fmla="*/ 299 h 300"/>
                  <a:gd name="T2" fmla="*/ 11 w 156"/>
                  <a:gd name="T3" fmla="*/ 260 h 300"/>
                  <a:gd name="T4" fmla="*/ 3 w 156"/>
                  <a:gd name="T5" fmla="*/ 229 h 300"/>
                  <a:gd name="T6" fmla="*/ 0 w 156"/>
                  <a:gd name="T7" fmla="*/ 189 h 300"/>
                  <a:gd name="T8" fmla="*/ 2 w 156"/>
                  <a:gd name="T9" fmla="*/ 155 h 300"/>
                  <a:gd name="T10" fmla="*/ 7 w 156"/>
                  <a:gd name="T11" fmla="*/ 116 h 300"/>
                  <a:gd name="T12" fmla="*/ 14 w 156"/>
                  <a:gd name="T13" fmla="*/ 88 h 300"/>
                  <a:gd name="T14" fmla="*/ 23 w 156"/>
                  <a:gd name="T15" fmla="*/ 65 h 300"/>
                  <a:gd name="T16" fmla="*/ 43 w 156"/>
                  <a:gd name="T17" fmla="*/ 42 h 300"/>
                  <a:gd name="T18" fmla="*/ 66 w 156"/>
                  <a:gd name="T19" fmla="*/ 25 h 300"/>
                  <a:gd name="T20" fmla="*/ 91 w 156"/>
                  <a:gd name="T21" fmla="*/ 13 h 300"/>
                  <a:gd name="T22" fmla="*/ 124 w 156"/>
                  <a:gd name="T23" fmla="*/ 5 h 300"/>
                  <a:gd name="T24" fmla="*/ 155 w 156"/>
                  <a:gd name="T25" fmla="*/ 0 h 300"/>
                  <a:gd name="T26" fmla="*/ 130 w 156"/>
                  <a:gd name="T27" fmla="*/ 11 h 300"/>
                  <a:gd name="T28" fmla="*/ 112 w 156"/>
                  <a:gd name="T29" fmla="*/ 22 h 300"/>
                  <a:gd name="T30" fmla="*/ 100 w 156"/>
                  <a:gd name="T31" fmla="*/ 31 h 300"/>
                  <a:gd name="T32" fmla="*/ 86 w 156"/>
                  <a:gd name="T33" fmla="*/ 46 h 300"/>
                  <a:gd name="T34" fmla="*/ 74 w 156"/>
                  <a:gd name="T35" fmla="*/ 57 h 300"/>
                  <a:gd name="T36" fmla="*/ 64 w 156"/>
                  <a:gd name="T37" fmla="*/ 75 h 300"/>
                  <a:gd name="T38" fmla="*/ 51 w 156"/>
                  <a:gd name="T39" fmla="*/ 95 h 300"/>
                  <a:gd name="T40" fmla="*/ 41 w 156"/>
                  <a:gd name="T41" fmla="*/ 118 h 300"/>
                  <a:gd name="T42" fmla="*/ 32 w 156"/>
                  <a:gd name="T43" fmla="*/ 142 h 300"/>
                  <a:gd name="T44" fmla="*/ 27 w 156"/>
                  <a:gd name="T45" fmla="*/ 167 h 300"/>
                  <a:gd name="T46" fmla="*/ 20 w 156"/>
                  <a:gd name="T47" fmla="*/ 199 h 300"/>
                  <a:gd name="T48" fmla="*/ 17 w 156"/>
                  <a:gd name="T49" fmla="*/ 230 h 300"/>
                  <a:gd name="T50" fmla="*/ 22 w 156"/>
                  <a:gd name="T51" fmla="*/ 298 h 300"/>
                  <a:gd name="T52" fmla="*/ 22 w 156"/>
                  <a:gd name="T53" fmla="*/ 299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6" h="300">
                    <a:moveTo>
                      <a:pt x="22" y="299"/>
                    </a:moveTo>
                    <a:lnTo>
                      <a:pt x="11" y="260"/>
                    </a:lnTo>
                    <a:lnTo>
                      <a:pt x="3" y="229"/>
                    </a:lnTo>
                    <a:lnTo>
                      <a:pt x="0" y="189"/>
                    </a:lnTo>
                    <a:lnTo>
                      <a:pt x="2" y="155"/>
                    </a:lnTo>
                    <a:lnTo>
                      <a:pt x="7" y="116"/>
                    </a:lnTo>
                    <a:lnTo>
                      <a:pt x="14" y="88"/>
                    </a:lnTo>
                    <a:lnTo>
                      <a:pt x="23" y="65"/>
                    </a:lnTo>
                    <a:lnTo>
                      <a:pt x="43" y="42"/>
                    </a:lnTo>
                    <a:lnTo>
                      <a:pt x="66" y="25"/>
                    </a:lnTo>
                    <a:lnTo>
                      <a:pt x="91" y="13"/>
                    </a:lnTo>
                    <a:lnTo>
                      <a:pt x="124" y="5"/>
                    </a:lnTo>
                    <a:lnTo>
                      <a:pt x="155" y="0"/>
                    </a:lnTo>
                    <a:lnTo>
                      <a:pt x="130" y="11"/>
                    </a:lnTo>
                    <a:lnTo>
                      <a:pt x="112" y="22"/>
                    </a:lnTo>
                    <a:lnTo>
                      <a:pt x="100" y="31"/>
                    </a:lnTo>
                    <a:lnTo>
                      <a:pt x="86" y="46"/>
                    </a:lnTo>
                    <a:lnTo>
                      <a:pt x="74" y="57"/>
                    </a:lnTo>
                    <a:lnTo>
                      <a:pt x="64" y="75"/>
                    </a:lnTo>
                    <a:lnTo>
                      <a:pt x="51" y="95"/>
                    </a:lnTo>
                    <a:lnTo>
                      <a:pt x="41" y="118"/>
                    </a:lnTo>
                    <a:lnTo>
                      <a:pt x="32" y="142"/>
                    </a:lnTo>
                    <a:lnTo>
                      <a:pt x="27" y="167"/>
                    </a:lnTo>
                    <a:lnTo>
                      <a:pt x="20" y="199"/>
                    </a:lnTo>
                    <a:lnTo>
                      <a:pt x="17" y="230"/>
                    </a:lnTo>
                    <a:lnTo>
                      <a:pt x="22" y="298"/>
                    </a:lnTo>
                    <a:lnTo>
                      <a:pt x="22" y="299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2587" name="Freeform 11"/>
              <p:cNvSpPr>
                <a:spLocks/>
              </p:cNvSpPr>
              <p:nvPr/>
            </p:nvSpPr>
            <p:spPr bwMode="auto">
              <a:xfrm>
                <a:off x="1390" y="2600"/>
                <a:ext cx="115" cy="337"/>
              </a:xfrm>
              <a:custGeom>
                <a:avLst/>
                <a:gdLst>
                  <a:gd name="T0" fmla="*/ 92 w 115"/>
                  <a:gd name="T1" fmla="*/ 1 h 337"/>
                  <a:gd name="T2" fmla="*/ 102 w 115"/>
                  <a:gd name="T3" fmla="*/ 18 h 337"/>
                  <a:gd name="T4" fmla="*/ 107 w 115"/>
                  <a:gd name="T5" fmla="*/ 39 h 337"/>
                  <a:gd name="T6" fmla="*/ 104 w 115"/>
                  <a:gd name="T7" fmla="*/ 64 h 337"/>
                  <a:gd name="T8" fmla="*/ 96 w 115"/>
                  <a:gd name="T9" fmla="*/ 91 h 337"/>
                  <a:gd name="T10" fmla="*/ 85 w 115"/>
                  <a:gd name="T11" fmla="*/ 109 h 337"/>
                  <a:gd name="T12" fmla="*/ 64 w 115"/>
                  <a:gd name="T13" fmla="*/ 128 h 337"/>
                  <a:gd name="T14" fmla="*/ 49 w 115"/>
                  <a:gd name="T15" fmla="*/ 147 h 337"/>
                  <a:gd name="T16" fmla="*/ 43 w 115"/>
                  <a:gd name="T17" fmla="*/ 167 h 337"/>
                  <a:gd name="T18" fmla="*/ 47 w 115"/>
                  <a:gd name="T19" fmla="*/ 190 h 337"/>
                  <a:gd name="T20" fmla="*/ 59 w 115"/>
                  <a:gd name="T21" fmla="*/ 205 h 337"/>
                  <a:gd name="T22" fmla="*/ 78 w 115"/>
                  <a:gd name="T23" fmla="*/ 218 h 337"/>
                  <a:gd name="T24" fmla="*/ 96 w 115"/>
                  <a:gd name="T25" fmla="*/ 235 h 337"/>
                  <a:gd name="T26" fmla="*/ 108 w 115"/>
                  <a:gd name="T27" fmla="*/ 255 h 337"/>
                  <a:gd name="T28" fmla="*/ 114 w 115"/>
                  <a:gd name="T29" fmla="*/ 283 h 337"/>
                  <a:gd name="T30" fmla="*/ 108 w 115"/>
                  <a:gd name="T31" fmla="*/ 309 h 337"/>
                  <a:gd name="T32" fmla="*/ 99 w 115"/>
                  <a:gd name="T33" fmla="*/ 325 h 337"/>
                  <a:gd name="T34" fmla="*/ 80 w 115"/>
                  <a:gd name="T35" fmla="*/ 335 h 337"/>
                  <a:gd name="T36" fmla="*/ 58 w 115"/>
                  <a:gd name="T37" fmla="*/ 336 h 337"/>
                  <a:gd name="T38" fmla="*/ 38 w 115"/>
                  <a:gd name="T39" fmla="*/ 330 h 337"/>
                  <a:gd name="T40" fmla="*/ 16 w 115"/>
                  <a:gd name="T41" fmla="*/ 315 h 337"/>
                  <a:gd name="T42" fmla="*/ 0 w 115"/>
                  <a:gd name="T43" fmla="*/ 304 h 337"/>
                  <a:gd name="T44" fmla="*/ 11 w 115"/>
                  <a:gd name="T45" fmla="*/ 303 h 337"/>
                  <a:gd name="T46" fmla="*/ 23 w 115"/>
                  <a:gd name="T47" fmla="*/ 302 h 337"/>
                  <a:gd name="T48" fmla="*/ 37 w 115"/>
                  <a:gd name="T49" fmla="*/ 300 h 337"/>
                  <a:gd name="T50" fmla="*/ 48 w 115"/>
                  <a:gd name="T51" fmla="*/ 295 h 337"/>
                  <a:gd name="T52" fmla="*/ 57 w 115"/>
                  <a:gd name="T53" fmla="*/ 287 h 337"/>
                  <a:gd name="T54" fmla="*/ 64 w 115"/>
                  <a:gd name="T55" fmla="*/ 277 h 337"/>
                  <a:gd name="T56" fmla="*/ 68 w 115"/>
                  <a:gd name="T57" fmla="*/ 266 h 337"/>
                  <a:gd name="T58" fmla="*/ 70 w 115"/>
                  <a:gd name="T59" fmla="*/ 253 h 337"/>
                  <a:gd name="T60" fmla="*/ 68 w 115"/>
                  <a:gd name="T61" fmla="*/ 239 h 337"/>
                  <a:gd name="T62" fmla="*/ 66 w 115"/>
                  <a:gd name="T63" fmla="*/ 229 h 337"/>
                  <a:gd name="T64" fmla="*/ 64 w 115"/>
                  <a:gd name="T65" fmla="*/ 221 h 337"/>
                  <a:gd name="T66" fmla="*/ 57 w 115"/>
                  <a:gd name="T67" fmla="*/ 214 h 337"/>
                  <a:gd name="T68" fmla="*/ 48 w 115"/>
                  <a:gd name="T69" fmla="*/ 207 h 337"/>
                  <a:gd name="T70" fmla="*/ 34 w 115"/>
                  <a:gd name="T71" fmla="*/ 195 h 337"/>
                  <a:gd name="T72" fmla="*/ 27 w 115"/>
                  <a:gd name="T73" fmla="*/ 187 h 337"/>
                  <a:gd name="T74" fmla="*/ 20 w 115"/>
                  <a:gd name="T75" fmla="*/ 176 h 337"/>
                  <a:gd name="T76" fmla="*/ 17 w 115"/>
                  <a:gd name="T77" fmla="*/ 163 h 337"/>
                  <a:gd name="T78" fmla="*/ 16 w 115"/>
                  <a:gd name="T79" fmla="*/ 148 h 337"/>
                  <a:gd name="T80" fmla="*/ 16 w 115"/>
                  <a:gd name="T81" fmla="*/ 134 h 337"/>
                  <a:gd name="T82" fmla="*/ 17 w 115"/>
                  <a:gd name="T83" fmla="*/ 121 h 337"/>
                  <a:gd name="T84" fmla="*/ 22 w 115"/>
                  <a:gd name="T85" fmla="*/ 110 h 337"/>
                  <a:gd name="T86" fmla="*/ 30 w 115"/>
                  <a:gd name="T87" fmla="*/ 100 h 337"/>
                  <a:gd name="T88" fmla="*/ 37 w 115"/>
                  <a:gd name="T89" fmla="*/ 90 h 337"/>
                  <a:gd name="T90" fmla="*/ 48 w 115"/>
                  <a:gd name="T91" fmla="*/ 84 h 337"/>
                  <a:gd name="T92" fmla="*/ 64 w 115"/>
                  <a:gd name="T93" fmla="*/ 79 h 337"/>
                  <a:gd name="T94" fmla="*/ 75 w 115"/>
                  <a:gd name="T95" fmla="*/ 74 h 337"/>
                  <a:gd name="T96" fmla="*/ 86 w 115"/>
                  <a:gd name="T97" fmla="*/ 66 h 337"/>
                  <a:gd name="T98" fmla="*/ 93 w 115"/>
                  <a:gd name="T99" fmla="*/ 54 h 337"/>
                  <a:gd name="T100" fmla="*/ 95 w 115"/>
                  <a:gd name="T101" fmla="*/ 42 h 337"/>
                  <a:gd name="T102" fmla="*/ 96 w 115"/>
                  <a:gd name="T103" fmla="*/ 25 h 337"/>
                  <a:gd name="T104" fmla="*/ 92 w 115"/>
                  <a:gd name="T105" fmla="*/ 0 h 337"/>
                  <a:gd name="T106" fmla="*/ 92 w 115"/>
                  <a:gd name="T107" fmla="*/ 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5" h="337">
                    <a:moveTo>
                      <a:pt x="92" y="1"/>
                    </a:moveTo>
                    <a:lnTo>
                      <a:pt x="102" y="18"/>
                    </a:lnTo>
                    <a:lnTo>
                      <a:pt x="107" y="39"/>
                    </a:lnTo>
                    <a:lnTo>
                      <a:pt x="104" y="64"/>
                    </a:lnTo>
                    <a:lnTo>
                      <a:pt x="96" y="91"/>
                    </a:lnTo>
                    <a:lnTo>
                      <a:pt x="85" y="109"/>
                    </a:lnTo>
                    <a:lnTo>
                      <a:pt x="64" y="128"/>
                    </a:lnTo>
                    <a:lnTo>
                      <a:pt x="49" y="147"/>
                    </a:lnTo>
                    <a:lnTo>
                      <a:pt x="43" y="167"/>
                    </a:lnTo>
                    <a:lnTo>
                      <a:pt x="47" y="190"/>
                    </a:lnTo>
                    <a:lnTo>
                      <a:pt x="59" y="205"/>
                    </a:lnTo>
                    <a:lnTo>
                      <a:pt x="78" y="218"/>
                    </a:lnTo>
                    <a:lnTo>
                      <a:pt x="96" y="235"/>
                    </a:lnTo>
                    <a:lnTo>
                      <a:pt x="108" y="255"/>
                    </a:lnTo>
                    <a:lnTo>
                      <a:pt x="114" y="283"/>
                    </a:lnTo>
                    <a:lnTo>
                      <a:pt x="108" y="309"/>
                    </a:lnTo>
                    <a:lnTo>
                      <a:pt x="99" y="325"/>
                    </a:lnTo>
                    <a:lnTo>
                      <a:pt x="80" y="335"/>
                    </a:lnTo>
                    <a:lnTo>
                      <a:pt x="58" y="336"/>
                    </a:lnTo>
                    <a:lnTo>
                      <a:pt x="38" y="330"/>
                    </a:lnTo>
                    <a:lnTo>
                      <a:pt x="16" y="315"/>
                    </a:lnTo>
                    <a:lnTo>
                      <a:pt x="0" y="304"/>
                    </a:lnTo>
                    <a:lnTo>
                      <a:pt x="11" y="303"/>
                    </a:lnTo>
                    <a:lnTo>
                      <a:pt x="23" y="302"/>
                    </a:lnTo>
                    <a:lnTo>
                      <a:pt x="37" y="300"/>
                    </a:lnTo>
                    <a:lnTo>
                      <a:pt x="48" y="295"/>
                    </a:lnTo>
                    <a:lnTo>
                      <a:pt x="57" y="287"/>
                    </a:lnTo>
                    <a:lnTo>
                      <a:pt x="64" y="277"/>
                    </a:lnTo>
                    <a:lnTo>
                      <a:pt x="68" y="266"/>
                    </a:lnTo>
                    <a:lnTo>
                      <a:pt x="70" y="253"/>
                    </a:lnTo>
                    <a:lnTo>
                      <a:pt x="68" y="239"/>
                    </a:lnTo>
                    <a:lnTo>
                      <a:pt x="66" y="229"/>
                    </a:lnTo>
                    <a:lnTo>
                      <a:pt x="64" y="221"/>
                    </a:lnTo>
                    <a:lnTo>
                      <a:pt x="57" y="214"/>
                    </a:lnTo>
                    <a:lnTo>
                      <a:pt x="48" y="207"/>
                    </a:lnTo>
                    <a:lnTo>
                      <a:pt x="34" y="195"/>
                    </a:lnTo>
                    <a:lnTo>
                      <a:pt x="27" y="187"/>
                    </a:lnTo>
                    <a:lnTo>
                      <a:pt x="20" y="176"/>
                    </a:lnTo>
                    <a:lnTo>
                      <a:pt x="17" y="163"/>
                    </a:lnTo>
                    <a:lnTo>
                      <a:pt x="16" y="148"/>
                    </a:lnTo>
                    <a:lnTo>
                      <a:pt x="16" y="134"/>
                    </a:lnTo>
                    <a:lnTo>
                      <a:pt x="17" y="121"/>
                    </a:lnTo>
                    <a:lnTo>
                      <a:pt x="22" y="110"/>
                    </a:lnTo>
                    <a:lnTo>
                      <a:pt x="30" y="100"/>
                    </a:lnTo>
                    <a:lnTo>
                      <a:pt x="37" y="90"/>
                    </a:lnTo>
                    <a:lnTo>
                      <a:pt x="48" y="84"/>
                    </a:lnTo>
                    <a:lnTo>
                      <a:pt x="64" y="79"/>
                    </a:lnTo>
                    <a:lnTo>
                      <a:pt x="75" y="74"/>
                    </a:lnTo>
                    <a:lnTo>
                      <a:pt x="86" y="66"/>
                    </a:lnTo>
                    <a:lnTo>
                      <a:pt x="93" y="54"/>
                    </a:lnTo>
                    <a:lnTo>
                      <a:pt x="95" y="42"/>
                    </a:lnTo>
                    <a:lnTo>
                      <a:pt x="96" y="25"/>
                    </a:lnTo>
                    <a:lnTo>
                      <a:pt x="92" y="0"/>
                    </a:lnTo>
                    <a:lnTo>
                      <a:pt x="92" y="1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2588" name="Freeform 12"/>
              <p:cNvSpPr>
                <a:spLocks/>
              </p:cNvSpPr>
              <p:nvPr/>
            </p:nvSpPr>
            <p:spPr bwMode="auto">
              <a:xfrm>
                <a:off x="1214" y="2485"/>
                <a:ext cx="137" cy="162"/>
              </a:xfrm>
              <a:custGeom>
                <a:avLst/>
                <a:gdLst>
                  <a:gd name="T0" fmla="*/ 136 w 137"/>
                  <a:gd name="T1" fmla="*/ 1 h 162"/>
                  <a:gd name="T2" fmla="*/ 126 w 137"/>
                  <a:gd name="T3" fmla="*/ 27 h 162"/>
                  <a:gd name="T4" fmla="*/ 118 w 137"/>
                  <a:gd name="T5" fmla="*/ 41 h 162"/>
                  <a:gd name="T6" fmla="*/ 110 w 137"/>
                  <a:gd name="T7" fmla="*/ 59 h 162"/>
                  <a:gd name="T8" fmla="*/ 101 w 137"/>
                  <a:gd name="T9" fmla="*/ 77 h 162"/>
                  <a:gd name="T10" fmla="*/ 94 w 137"/>
                  <a:gd name="T11" fmla="*/ 92 h 162"/>
                  <a:gd name="T12" fmla="*/ 86 w 137"/>
                  <a:gd name="T13" fmla="*/ 107 h 162"/>
                  <a:gd name="T14" fmla="*/ 77 w 137"/>
                  <a:gd name="T15" fmla="*/ 120 h 162"/>
                  <a:gd name="T16" fmla="*/ 67 w 137"/>
                  <a:gd name="T17" fmla="*/ 133 h 162"/>
                  <a:gd name="T18" fmla="*/ 61 w 137"/>
                  <a:gd name="T19" fmla="*/ 146 h 162"/>
                  <a:gd name="T20" fmla="*/ 56 w 137"/>
                  <a:gd name="T21" fmla="*/ 161 h 162"/>
                  <a:gd name="T22" fmla="*/ 51 w 137"/>
                  <a:gd name="T23" fmla="*/ 149 h 162"/>
                  <a:gd name="T24" fmla="*/ 46 w 137"/>
                  <a:gd name="T25" fmla="*/ 140 h 162"/>
                  <a:gd name="T26" fmla="*/ 41 w 137"/>
                  <a:gd name="T27" fmla="*/ 128 h 162"/>
                  <a:gd name="T28" fmla="*/ 34 w 137"/>
                  <a:gd name="T29" fmla="*/ 119 h 162"/>
                  <a:gd name="T30" fmla="*/ 27 w 137"/>
                  <a:gd name="T31" fmla="*/ 110 h 162"/>
                  <a:gd name="T32" fmla="*/ 19 w 137"/>
                  <a:gd name="T33" fmla="*/ 103 h 162"/>
                  <a:gd name="T34" fmla="*/ 11 w 137"/>
                  <a:gd name="T35" fmla="*/ 97 h 162"/>
                  <a:gd name="T36" fmla="*/ 0 w 137"/>
                  <a:gd name="T37" fmla="*/ 94 h 162"/>
                  <a:gd name="T38" fmla="*/ 18 w 137"/>
                  <a:gd name="T39" fmla="*/ 85 h 162"/>
                  <a:gd name="T40" fmla="*/ 49 w 137"/>
                  <a:gd name="T41" fmla="*/ 71 h 162"/>
                  <a:gd name="T42" fmla="*/ 77 w 137"/>
                  <a:gd name="T43" fmla="*/ 56 h 162"/>
                  <a:gd name="T44" fmla="*/ 103 w 137"/>
                  <a:gd name="T45" fmla="*/ 38 h 162"/>
                  <a:gd name="T46" fmla="*/ 123 w 137"/>
                  <a:gd name="T47" fmla="*/ 20 h 162"/>
                  <a:gd name="T48" fmla="*/ 136 w 137"/>
                  <a:gd name="T49" fmla="*/ 0 h 162"/>
                  <a:gd name="T50" fmla="*/ 136 w 137"/>
                  <a:gd name="T51" fmla="*/ 1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7" h="162">
                    <a:moveTo>
                      <a:pt x="136" y="1"/>
                    </a:moveTo>
                    <a:lnTo>
                      <a:pt x="126" y="27"/>
                    </a:lnTo>
                    <a:lnTo>
                      <a:pt x="118" y="41"/>
                    </a:lnTo>
                    <a:lnTo>
                      <a:pt x="110" y="59"/>
                    </a:lnTo>
                    <a:lnTo>
                      <a:pt x="101" y="77"/>
                    </a:lnTo>
                    <a:lnTo>
                      <a:pt x="94" y="92"/>
                    </a:lnTo>
                    <a:lnTo>
                      <a:pt x="86" y="107"/>
                    </a:lnTo>
                    <a:lnTo>
                      <a:pt x="77" y="120"/>
                    </a:lnTo>
                    <a:lnTo>
                      <a:pt x="67" y="133"/>
                    </a:lnTo>
                    <a:lnTo>
                      <a:pt x="61" y="146"/>
                    </a:lnTo>
                    <a:lnTo>
                      <a:pt x="56" y="161"/>
                    </a:lnTo>
                    <a:lnTo>
                      <a:pt x="51" y="149"/>
                    </a:lnTo>
                    <a:lnTo>
                      <a:pt x="46" y="140"/>
                    </a:lnTo>
                    <a:lnTo>
                      <a:pt x="41" y="128"/>
                    </a:lnTo>
                    <a:lnTo>
                      <a:pt x="34" y="119"/>
                    </a:lnTo>
                    <a:lnTo>
                      <a:pt x="27" y="110"/>
                    </a:lnTo>
                    <a:lnTo>
                      <a:pt x="19" y="103"/>
                    </a:lnTo>
                    <a:lnTo>
                      <a:pt x="11" y="97"/>
                    </a:lnTo>
                    <a:lnTo>
                      <a:pt x="0" y="94"/>
                    </a:lnTo>
                    <a:lnTo>
                      <a:pt x="18" y="85"/>
                    </a:lnTo>
                    <a:lnTo>
                      <a:pt x="49" y="71"/>
                    </a:lnTo>
                    <a:lnTo>
                      <a:pt x="77" y="56"/>
                    </a:lnTo>
                    <a:lnTo>
                      <a:pt x="103" y="38"/>
                    </a:lnTo>
                    <a:lnTo>
                      <a:pt x="123" y="20"/>
                    </a:lnTo>
                    <a:lnTo>
                      <a:pt x="136" y="0"/>
                    </a:lnTo>
                    <a:lnTo>
                      <a:pt x="136" y="1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52589" name="Freeform 13"/>
            <p:cNvSpPr>
              <a:spLocks/>
            </p:cNvSpPr>
            <p:nvPr/>
          </p:nvSpPr>
          <p:spPr bwMode="auto">
            <a:xfrm>
              <a:off x="972" y="2300"/>
              <a:ext cx="542" cy="646"/>
            </a:xfrm>
            <a:custGeom>
              <a:avLst/>
              <a:gdLst>
                <a:gd name="T0" fmla="*/ 365 w 542"/>
                <a:gd name="T1" fmla="*/ 323 h 646"/>
                <a:gd name="T2" fmla="*/ 432 w 542"/>
                <a:gd name="T3" fmla="*/ 280 h 646"/>
                <a:gd name="T4" fmla="*/ 488 w 542"/>
                <a:gd name="T5" fmla="*/ 277 h 646"/>
                <a:gd name="T6" fmla="*/ 528 w 542"/>
                <a:gd name="T7" fmla="*/ 318 h 646"/>
                <a:gd name="T8" fmla="*/ 522 w 542"/>
                <a:gd name="T9" fmla="*/ 393 h 646"/>
                <a:gd name="T10" fmla="*/ 471 w 542"/>
                <a:gd name="T11" fmla="*/ 452 h 646"/>
                <a:gd name="T12" fmla="*/ 482 w 542"/>
                <a:gd name="T13" fmla="*/ 511 h 646"/>
                <a:gd name="T14" fmla="*/ 535 w 542"/>
                <a:gd name="T15" fmla="*/ 562 h 646"/>
                <a:gd name="T16" fmla="*/ 525 w 542"/>
                <a:gd name="T17" fmla="*/ 634 h 646"/>
                <a:gd name="T18" fmla="*/ 459 w 542"/>
                <a:gd name="T19" fmla="*/ 639 h 646"/>
                <a:gd name="T20" fmla="*/ 398 w 542"/>
                <a:gd name="T21" fmla="*/ 592 h 646"/>
                <a:gd name="T22" fmla="*/ 333 w 542"/>
                <a:gd name="T23" fmla="*/ 555 h 646"/>
                <a:gd name="T24" fmla="*/ 258 w 542"/>
                <a:gd name="T25" fmla="*/ 539 h 646"/>
                <a:gd name="T26" fmla="*/ 201 w 542"/>
                <a:gd name="T27" fmla="*/ 501 h 646"/>
                <a:gd name="T28" fmla="*/ 173 w 542"/>
                <a:gd name="T29" fmla="*/ 421 h 646"/>
                <a:gd name="T30" fmla="*/ 193 w 542"/>
                <a:gd name="T31" fmla="*/ 331 h 646"/>
                <a:gd name="T32" fmla="*/ 232 w 542"/>
                <a:gd name="T33" fmla="*/ 289 h 646"/>
                <a:gd name="T34" fmla="*/ 323 w 542"/>
                <a:gd name="T35" fmla="*/ 245 h 646"/>
                <a:gd name="T36" fmla="*/ 384 w 542"/>
                <a:gd name="T37" fmla="*/ 190 h 646"/>
                <a:gd name="T38" fmla="*/ 391 w 542"/>
                <a:gd name="T39" fmla="*/ 153 h 646"/>
                <a:gd name="T40" fmla="*/ 359 w 542"/>
                <a:gd name="T41" fmla="*/ 200 h 646"/>
                <a:gd name="T42" fmla="*/ 301 w 542"/>
                <a:gd name="T43" fmla="*/ 217 h 646"/>
                <a:gd name="T44" fmla="*/ 232 w 542"/>
                <a:gd name="T45" fmla="*/ 213 h 646"/>
                <a:gd name="T46" fmla="*/ 160 w 542"/>
                <a:gd name="T47" fmla="*/ 230 h 646"/>
                <a:gd name="T48" fmla="*/ 99 w 542"/>
                <a:gd name="T49" fmla="*/ 272 h 646"/>
                <a:gd name="T50" fmla="*/ 74 w 542"/>
                <a:gd name="T51" fmla="*/ 332 h 646"/>
                <a:gd name="T52" fmla="*/ 97 w 542"/>
                <a:gd name="T53" fmla="*/ 433 h 646"/>
                <a:gd name="T54" fmla="*/ 145 w 542"/>
                <a:gd name="T55" fmla="*/ 502 h 646"/>
                <a:gd name="T56" fmla="*/ 223 w 542"/>
                <a:gd name="T57" fmla="*/ 561 h 646"/>
                <a:gd name="T58" fmla="*/ 308 w 542"/>
                <a:gd name="T59" fmla="*/ 586 h 646"/>
                <a:gd name="T60" fmla="*/ 339 w 542"/>
                <a:gd name="T61" fmla="*/ 608 h 646"/>
                <a:gd name="T62" fmla="*/ 318 w 542"/>
                <a:gd name="T63" fmla="*/ 624 h 646"/>
                <a:gd name="T64" fmla="*/ 243 w 542"/>
                <a:gd name="T65" fmla="*/ 605 h 646"/>
                <a:gd name="T66" fmla="*/ 170 w 542"/>
                <a:gd name="T67" fmla="*/ 559 h 646"/>
                <a:gd name="T68" fmla="*/ 111 w 542"/>
                <a:gd name="T69" fmla="*/ 490 h 646"/>
                <a:gd name="T70" fmla="*/ 49 w 542"/>
                <a:gd name="T71" fmla="*/ 416 h 646"/>
                <a:gd name="T72" fmla="*/ 12 w 542"/>
                <a:gd name="T73" fmla="*/ 327 h 646"/>
                <a:gd name="T74" fmla="*/ 2 w 542"/>
                <a:gd name="T75" fmla="*/ 219 h 646"/>
                <a:gd name="T76" fmla="*/ 24 w 542"/>
                <a:gd name="T77" fmla="*/ 126 h 646"/>
                <a:gd name="T78" fmla="*/ 96 w 542"/>
                <a:gd name="T79" fmla="*/ 72 h 646"/>
                <a:gd name="T80" fmla="*/ 202 w 542"/>
                <a:gd name="T81" fmla="*/ 48 h 646"/>
                <a:gd name="T82" fmla="*/ 313 w 542"/>
                <a:gd name="T83" fmla="*/ 8 h 646"/>
                <a:gd name="T84" fmla="*/ 404 w 542"/>
                <a:gd name="T85" fmla="*/ 17 h 646"/>
                <a:gd name="T86" fmla="*/ 410 w 542"/>
                <a:gd name="T87" fmla="*/ 8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2" h="646">
                  <a:moveTo>
                    <a:pt x="321" y="371"/>
                  </a:moveTo>
                  <a:lnTo>
                    <a:pt x="341" y="345"/>
                  </a:lnTo>
                  <a:lnTo>
                    <a:pt x="365" y="323"/>
                  </a:lnTo>
                  <a:lnTo>
                    <a:pt x="389" y="305"/>
                  </a:lnTo>
                  <a:lnTo>
                    <a:pt x="413" y="289"/>
                  </a:lnTo>
                  <a:lnTo>
                    <a:pt x="432" y="280"/>
                  </a:lnTo>
                  <a:lnTo>
                    <a:pt x="449" y="275"/>
                  </a:lnTo>
                  <a:lnTo>
                    <a:pt x="467" y="272"/>
                  </a:lnTo>
                  <a:lnTo>
                    <a:pt x="488" y="277"/>
                  </a:lnTo>
                  <a:lnTo>
                    <a:pt x="503" y="285"/>
                  </a:lnTo>
                  <a:lnTo>
                    <a:pt x="517" y="301"/>
                  </a:lnTo>
                  <a:lnTo>
                    <a:pt x="528" y="318"/>
                  </a:lnTo>
                  <a:lnTo>
                    <a:pt x="533" y="340"/>
                  </a:lnTo>
                  <a:lnTo>
                    <a:pt x="530" y="366"/>
                  </a:lnTo>
                  <a:lnTo>
                    <a:pt x="522" y="393"/>
                  </a:lnTo>
                  <a:lnTo>
                    <a:pt x="509" y="412"/>
                  </a:lnTo>
                  <a:lnTo>
                    <a:pt x="487" y="432"/>
                  </a:lnTo>
                  <a:lnTo>
                    <a:pt x="471" y="452"/>
                  </a:lnTo>
                  <a:lnTo>
                    <a:pt x="464" y="471"/>
                  </a:lnTo>
                  <a:lnTo>
                    <a:pt x="469" y="495"/>
                  </a:lnTo>
                  <a:lnTo>
                    <a:pt x="482" y="511"/>
                  </a:lnTo>
                  <a:lnTo>
                    <a:pt x="501" y="523"/>
                  </a:lnTo>
                  <a:lnTo>
                    <a:pt x="522" y="541"/>
                  </a:lnTo>
                  <a:lnTo>
                    <a:pt x="535" y="562"/>
                  </a:lnTo>
                  <a:lnTo>
                    <a:pt x="541" y="591"/>
                  </a:lnTo>
                  <a:lnTo>
                    <a:pt x="535" y="617"/>
                  </a:lnTo>
                  <a:lnTo>
                    <a:pt x="525" y="634"/>
                  </a:lnTo>
                  <a:lnTo>
                    <a:pt x="504" y="644"/>
                  </a:lnTo>
                  <a:lnTo>
                    <a:pt x="480" y="645"/>
                  </a:lnTo>
                  <a:lnTo>
                    <a:pt x="459" y="639"/>
                  </a:lnTo>
                  <a:lnTo>
                    <a:pt x="435" y="624"/>
                  </a:lnTo>
                  <a:lnTo>
                    <a:pt x="418" y="612"/>
                  </a:lnTo>
                  <a:lnTo>
                    <a:pt x="398" y="592"/>
                  </a:lnTo>
                  <a:lnTo>
                    <a:pt x="378" y="575"/>
                  </a:lnTo>
                  <a:lnTo>
                    <a:pt x="358" y="562"/>
                  </a:lnTo>
                  <a:lnTo>
                    <a:pt x="333" y="555"/>
                  </a:lnTo>
                  <a:lnTo>
                    <a:pt x="308" y="549"/>
                  </a:lnTo>
                  <a:lnTo>
                    <a:pt x="283" y="544"/>
                  </a:lnTo>
                  <a:lnTo>
                    <a:pt x="258" y="539"/>
                  </a:lnTo>
                  <a:lnTo>
                    <a:pt x="238" y="533"/>
                  </a:lnTo>
                  <a:lnTo>
                    <a:pt x="218" y="520"/>
                  </a:lnTo>
                  <a:lnTo>
                    <a:pt x="201" y="501"/>
                  </a:lnTo>
                  <a:lnTo>
                    <a:pt x="188" y="481"/>
                  </a:lnTo>
                  <a:lnTo>
                    <a:pt x="180" y="457"/>
                  </a:lnTo>
                  <a:lnTo>
                    <a:pt x="173" y="421"/>
                  </a:lnTo>
                  <a:lnTo>
                    <a:pt x="175" y="386"/>
                  </a:lnTo>
                  <a:lnTo>
                    <a:pt x="181" y="356"/>
                  </a:lnTo>
                  <a:lnTo>
                    <a:pt x="193" y="331"/>
                  </a:lnTo>
                  <a:lnTo>
                    <a:pt x="206" y="313"/>
                  </a:lnTo>
                  <a:lnTo>
                    <a:pt x="217" y="301"/>
                  </a:lnTo>
                  <a:lnTo>
                    <a:pt x="232" y="289"/>
                  </a:lnTo>
                  <a:lnTo>
                    <a:pt x="261" y="275"/>
                  </a:lnTo>
                  <a:lnTo>
                    <a:pt x="295" y="261"/>
                  </a:lnTo>
                  <a:lnTo>
                    <a:pt x="323" y="245"/>
                  </a:lnTo>
                  <a:lnTo>
                    <a:pt x="352" y="225"/>
                  </a:lnTo>
                  <a:lnTo>
                    <a:pt x="373" y="206"/>
                  </a:lnTo>
                  <a:lnTo>
                    <a:pt x="384" y="190"/>
                  </a:lnTo>
                  <a:lnTo>
                    <a:pt x="389" y="179"/>
                  </a:lnTo>
                  <a:lnTo>
                    <a:pt x="390" y="170"/>
                  </a:lnTo>
                  <a:lnTo>
                    <a:pt x="391" y="153"/>
                  </a:lnTo>
                  <a:lnTo>
                    <a:pt x="382" y="176"/>
                  </a:lnTo>
                  <a:lnTo>
                    <a:pt x="373" y="189"/>
                  </a:lnTo>
                  <a:lnTo>
                    <a:pt x="359" y="200"/>
                  </a:lnTo>
                  <a:lnTo>
                    <a:pt x="344" y="208"/>
                  </a:lnTo>
                  <a:lnTo>
                    <a:pt x="325" y="214"/>
                  </a:lnTo>
                  <a:lnTo>
                    <a:pt x="301" y="217"/>
                  </a:lnTo>
                  <a:lnTo>
                    <a:pt x="279" y="215"/>
                  </a:lnTo>
                  <a:lnTo>
                    <a:pt x="255" y="212"/>
                  </a:lnTo>
                  <a:lnTo>
                    <a:pt x="232" y="213"/>
                  </a:lnTo>
                  <a:lnTo>
                    <a:pt x="209" y="216"/>
                  </a:lnTo>
                  <a:lnTo>
                    <a:pt x="187" y="220"/>
                  </a:lnTo>
                  <a:lnTo>
                    <a:pt x="160" y="230"/>
                  </a:lnTo>
                  <a:lnTo>
                    <a:pt x="136" y="242"/>
                  </a:lnTo>
                  <a:lnTo>
                    <a:pt x="116" y="255"/>
                  </a:lnTo>
                  <a:lnTo>
                    <a:pt x="99" y="272"/>
                  </a:lnTo>
                  <a:lnTo>
                    <a:pt x="85" y="293"/>
                  </a:lnTo>
                  <a:lnTo>
                    <a:pt x="77" y="312"/>
                  </a:lnTo>
                  <a:lnTo>
                    <a:pt x="74" y="332"/>
                  </a:lnTo>
                  <a:lnTo>
                    <a:pt x="77" y="367"/>
                  </a:lnTo>
                  <a:lnTo>
                    <a:pt x="87" y="406"/>
                  </a:lnTo>
                  <a:lnTo>
                    <a:pt x="97" y="433"/>
                  </a:lnTo>
                  <a:lnTo>
                    <a:pt x="110" y="457"/>
                  </a:lnTo>
                  <a:lnTo>
                    <a:pt x="128" y="483"/>
                  </a:lnTo>
                  <a:lnTo>
                    <a:pt x="145" y="502"/>
                  </a:lnTo>
                  <a:lnTo>
                    <a:pt x="165" y="520"/>
                  </a:lnTo>
                  <a:lnTo>
                    <a:pt x="191" y="542"/>
                  </a:lnTo>
                  <a:lnTo>
                    <a:pt x="223" y="561"/>
                  </a:lnTo>
                  <a:lnTo>
                    <a:pt x="255" y="573"/>
                  </a:lnTo>
                  <a:lnTo>
                    <a:pt x="285" y="582"/>
                  </a:lnTo>
                  <a:lnTo>
                    <a:pt x="308" y="586"/>
                  </a:lnTo>
                  <a:lnTo>
                    <a:pt x="326" y="591"/>
                  </a:lnTo>
                  <a:lnTo>
                    <a:pt x="336" y="598"/>
                  </a:lnTo>
                  <a:lnTo>
                    <a:pt x="339" y="608"/>
                  </a:lnTo>
                  <a:lnTo>
                    <a:pt x="337" y="618"/>
                  </a:lnTo>
                  <a:lnTo>
                    <a:pt x="329" y="623"/>
                  </a:lnTo>
                  <a:lnTo>
                    <a:pt x="318" y="624"/>
                  </a:lnTo>
                  <a:lnTo>
                    <a:pt x="298" y="622"/>
                  </a:lnTo>
                  <a:lnTo>
                    <a:pt x="271" y="615"/>
                  </a:lnTo>
                  <a:lnTo>
                    <a:pt x="243" y="605"/>
                  </a:lnTo>
                  <a:lnTo>
                    <a:pt x="213" y="591"/>
                  </a:lnTo>
                  <a:lnTo>
                    <a:pt x="191" y="576"/>
                  </a:lnTo>
                  <a:lnTo>
                    <a:pt x="170" y="559"/>
                  </a:lnTo>
                  <a:lnTo>
                    <a:pt x="152" y="538"/>
                  </a:lnTo>
                  <a:lnTo>
                    <a:pt x="132" y="514"/>
                  </a:lnTo>
                  <a:lnTo>
                    <a:pt x="111" y="490"/>
                  </a:lnTo>
                  <a:lnTo>
                    <a:pt x="89" y="465"/>
                  </a:lnTo>
                  <a:lnTo>
                    <a:pt x="67" y="438"/>
                  </a:lnTo>
                  <a:lnTo>
                    <a:pt x="49" y="416"/>
                  </a:lnTo>
                  <a:lnTo>
                    <a:pt x="35" y="393"/>
                  </a:lnTo>
                  <a:lnTo>
                    <a:pt x="23" y="367"/>
                  </a:lnTo>
                  <a:lnTo>
                    <a:pt x="12" y="327"/>
                  </a:lnTo>
                  <a:lnTo>
                    <a:pt x="3" y="295"/>
                  </a:lnTo>
                  <a:lnTo>
                    <a:pt x="0" y="254"/>
                  </a:lnTo>
                  <a:lnTo>
                    <a:pt x="2" y="219"/>
                  </a:lnTo>
                  <a:lnTo>
                    <a:pt x="7" y="179"/>
                  </a:lnTo>
                  <a:lnTo>
                    <a:pt x="15" y="150"/>
                  </a:lnTo>
                  <a:lnTo>
                    <a:pt x="24" y="126"/>
                  </a:lnTo>
                  <a:lnTo>
                    <a:pt x="45" y="102"/>
                  </a:lnTo>
                  <a:lnTo>
                    <a:pt x="69" y="85"/>
                  </a:lnTo>
                  <a:lnTo>
                    <a:pt x="96" y="72"/>
                  </a:lnTo>
                  <a:lnTo>
                    <a:pt x="131" y="64"/>
                  </a:lnTo>
                  <a:lnTo>
                    <a:pt x="164" y="59"/>
                  </a:lnTo>
                  <a:lnTo>
                    <a:pt x="202" y="48"/>
                  </a:lnTo>
                  <a:lnTo>
                    <a:pt x="245" y="37"/>
                  </a:lnTo>
                  <a:lnTo>
                    <a:pt x="276" y="25"/>
                  </a:lnTo>
                  <a:lnTo>
                    <a:pt x="313" y="8"/>
                  </a:lnTo>
                  <a:lnTo>
                    <a:pt x="344" y="0"/>
                  </a:lnTo>
                  <a:lnTo>
                    <a:pt x="384" y="6"/>
                  </a:lnTo>
                  <a:lnTo>
                    <a:pt x="404" y="17"/>
                  </a:lnTo>
                  <a:lnTo>
                    <a:pt x="413" y="33"/>
                  </a:lnTo>
                  <a:lnTo>
                    <a:pt x="416" y="57"/>
                  </a:lnTo>
                  <a:lnTo>
                    <a:pt x="410" y="86"/>
                  </a:lnTo>
                  <a:lnTo>
                    <a:pt x="405" y="115"/>
                  </a:lnTo>
                  <a:lnTo>
                    <a:pt x="400" y="141"/>
                  </a:lnTo>
                </a:path>
              </a:pathLst>
            </a:custGeom>
            <a:solidFill>
              <a:schemeClr val="bg1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2590" name="Rectangle 14"/>
          <p:cNvSpPr>
            <a:spLocks noChangeArrowheads="1"/>
          </p:cNvSpPr>
          <p:nvPr/>
        </p:nvSpPr>
        <p:spPr bwMode="auto">
          <a:xfrm>
            <a:off x="607485" y="4456114"/>
            <a:ext cx="1000275" cy="52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GB" sz="2800"/>
              <a:t>Input</a:t>
            </a:r>
          </a:p>
        </p:txBody>
      </p:sp>
      <p:sp>
        <p:nvSpPr>
          <p:cNvPr id="152591" name="Rectangle 15"/>
          <p:cNvSpPr>
            <a:spLocks noChangeArrowheads="1"/>
          </p:cNvSpPr>
          <p:nvPr/>
        </p:nvSpPr>
        <p:spPr bwMode="auto">
          <a:xfrm>
            <a:off x="8540751" y="1238251"/>
            <a:ext cx="1948932" cy="951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GB" sz="2800"/>
              <a:t>Processing</a:t>
            </a:r>
          </a:p>
          <a:p>
            <a:pPr eaLnBrk="0" hangingPunct="0"/>
            <a:r>
              <a:rPr lang="en-GB" sz="2800"/>
              <a:t>(Brains)</a:t>
            </a:r>
          </a:p>
        </p:txBody>
      </p:sp>
      <p:sp>
        <p:nvSpPr>
          <p:cNvPr id="152592" name="Rectangle 16"/>
          <p:cNvSpPr>
            <a:spLocks noChangeArrowheads="1"/>
          </p:cNvSpPr>
          <p:nvPr/>
        </p:nvSpPr>
        <p:spPr bwMode="auto">
          <a:xfrm>
            <a:off x="7761817" y="5634039"/>
            <a:ext cx="1328891" cy="52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GB" sz="2800"/>
              <a:t>Output</a:t>
            </a:r>
          </a:p>
        </p:txBody>
      </p:sp>
      <p:sp>
        <p:nvSpPr>
          <p:cNvPr id="152593" name="Freeform 17"/>
          <p:cNvSpPr>
            <a:spLocks/>
          </p:cNvSpPr>
          <p:nvPr/>
        </p:nvSpPr>
        <p:spPr bwMode="auto">
          <a:xfrm>
            <a:off x="5833533" y="1585913"/>
            <a:ext cx="2508251" cy="633412"/>
          </a:xfrm>
          <a:custGeom>
            <a:avLst/>
            <a:gdLst>
              <a:gd name="T0" fmla="*/ 888 w 889"/>
              <a:gd name="T1" fmla="*/ 0 h 577"/>
              <a:gd name="T2" fmla="*/ 156 w 889"/>
              <a:gd name="T3" fmla="*/ 36 h 577"/>
              <a:gd name="T4" fmla="*/ 0 w 889"/>
              <a:gd name="T5" fmla="*/ 576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89" h="577">
                <a:moveTo>
                  <a:pt x="888" y="0"/>
                </a:moveTo>
                <a:lnTo>
                  <a:pt x="156" y="36"/>
                </a:lnTo>
                <a:lnTo>
                  <a:pt x="0" y="576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2594" name="Freeform 18"/>
          <p:cNvSpPr>
            <a:spLocks/>
          </p:cNvSpPr>
          <p:nvPr/>
        </p:nvSpPr>
        <p:spPr bwMode="auto">
          <a:xfrm>
            <a:off x="1329267" y="3324226"/>
            <a:ext cx="1797051" cy="1096963"/>
          </a:xfrm>
          <a:custGeom>
            <a:avLst/>
            <a:gdLst>
              <a:gd name="T0" fmla="*/ 12 w 637"/>
              <a:gd name="T1" fmla="*/ 996 h 997"/>
              <a:gd name="T2" fmla="*/ 0 w 637"/>
              <a:gd name="T3" fmla="*/ 396 h 997"/>
              <a:gd name="T4" fmla="*/ 636 w 637"/>
              <a:gd name="T5" fmla="*/ 0 h 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37" h="997">
                <a:moveTo>
                  <a:pt x="12" y="996"/>
                </a:moveTo>
                <a:lnTo>
                  <a:pt x="0" y="396"/>
                </a:lnTo>
                <a:lnTo>
                  <a:pt x="636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2595" name="Freeform 19"/>
          <p:cNvSpPr>
            <a:spLocks/>
          </p:cNvSpPr>
          <p:nvPr/>
        </p:nvSpPr>
        <p:spPr bwMode="auto">
          <a:xfrm>
            <a:off x="9144000" y="4625976"/>
            <a:ext cx="1221317" cy="1122363"/>
          </a:xfrm>
          <a:custGeom>
            <a:avLst/>
            <a:gdLst>
              <a:gd name="T0" fmla="*/ 0 w 433"/>
              <a:gd name="T1" fmla="*/ 1020 h 1021"/>
              <a:gd name="T2" fmla="*/ 432 w 433"/>
              <a:gd name="T3" fmla="*/ 492 h 1021"/>
              <a:gd name="T4" fmla="*/ 48 w 433"/>
              <a:gd name="T5" fmla="*/ 0 h 1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3" h="1021">
                <a:moveTo>
                  <a:pt x="0" y="1020"/>
                </a:moveTo>
                <a:lnTo>
                  <a:pt x="432" y="492"/>
                </a:lnTo>
                <a:lnTo>
                  <a:pt x="48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Flowchart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Flowchart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Flowchart is a pictorial representation of an algorithm </a:t>
            </a:r>
          </a:p>
          <a:p>
            <a:r>
              <a:rPr lang="en-US" dirty="0" smtClean="0"/>
              <a:t>Uses symbols (boxes of different shapes) that have standardized meanings to denote different types of instructions</a:t>
            </a:r>
          </a:p>
          <a:p>
            <a:r>
              <a:rPr lang="en-US" dirty="0" smtClean="0"/>
              <a:t>Actual instructions are written within the boxes</a:t>
            </a:r>
          </a:p>
          <a:p>
            <a:r>
              <a:rPr lang="en-US" dirty="0" smtClean="0"/>
              <a:t>Boxes are connected by solid lines having arrow marks to indicate the exact sequence in which the instructions are to be executed</a:t>
            </a:r>
          </a:p>
          <a:p>
            <a:r>
              <a:rPr lang="en-US" dirty="0" smtClean="0"/>
              <a:t>Process of drawing a flowchart for an algorithm is called flowcharting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Rules of Flowcharting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Be consistent in using names and variables in the flowchart</a:t>
            </a:r>
          </a:p>
          <a:p>
            <a:r>
              <a:rPr lang="en-US" dirty="0" smtClean="0"/>
              <a:t>Keep the flowchart as simple as possible. Crossing of flow lines should be avoided as far as practicable</a:t>
            </a:r>
          </a:p>
          <a:p>
            <a:r>
              <a:rPr lang="en-US" dirty="0" smtClean="0"/>
              <a:t>If a new flowcharting page is needed, it is recommended that the flowchart be broken at an input or output point.</a:t>
            </a:r>
          </a:p>
          <a:p>
            <a:r>
              <a:rPr lang="en-US" dirty="0" smtClean="0"/>
              <a:t>Do not chart every detail of the program. A reader who is interested in greater details can refer to the program itself</a:t>
            </a:r>
          </a:p>
          <a:p>
            <a:r>
              <a:rPr lang="en-US" dirty="0" smtClean="0"/>
              <a:t>Words in the flowchart symbols should be common statements and easy to understand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Flowchart Symbols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203154" y="1315453"/>
          <a:ext cx="10074444" cy="5550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0696"/>
                <a:gridCol w="3256547"/>
                <a:gridCol w="4267201"/>
              </a:tblGrid>
              <a:tr h="2265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Flowchart Symbol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676978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Process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operation or action</a:t>
                      </a:r>
                      <a:endParaRPr lang="en-US" dirty="0"/>
                    </a:p>
                  </a:txBody>
                  <a:tcPr/>
                </a:tc>
              </a:tr>
              <a:tr h="511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Terminator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start</a:t>
                      </a:r>
                      <a:r>
                        <a:rPr lang="en-US" baseline="0" dirty="0" smtClean="0"/>
                        <a:t> or stop in a program</a:t>
                      </a:r>
                      <a:endParaRPr lang="en-US" dirty="0"/>
                    </a:p>
                  </a:txBody>
                  <a:tcPr/>
                </a:tc>
              </a:tr>
              <a:tr h="1015848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Decision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question or branch in a program</a:t>
                      </a:r>
                      <a:endParaRPr lang="en-US" dirty="0"/>
                    </a:p>
                  </a:txBody>
                  <a:tcPr/>
                </a:tc>
              </a:tr>
              <a:tr h="802104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Input/ 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Indicates data inputs or outputs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87599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Flow 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Indicates direction of program flow</a:t>
                      </a:r>
                      <a:endParaRPr lang="en-US" dirty="0"/>
                    </a:p>
                  </a:txBody>
                  <a:tcPr/>
                </a:tc>
              </a:tr>
              <a:tr h="75397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Connector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Connect two flowchart segments.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lowchart: Process 4"/>
          <p:cNvSpPr/>
          <p:nvPr/>
        </p:nvSpPr>
        <p:spPr>
          <a:xfrm>
            <a:off x="1844845" y="1909012"/>
            <a:ext cx="1219196" cy="513347"/>
          </a:xfrm>
          <a:prstGeom prst="flowChart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ecision 5"/>
          <p:cNvSpPr/>
          <p:nvPr/>
        </p:nvSpPr>
        <p:spPr>
          <a:xfrm>
            <a:off x="1844843" y="3320708"/>
            <a:ext cx="1443790" cy="657727"/>
          </a:xfrm>
          <a:prstGeom prst="flowChartDecision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Alternate Process 6"/>
          <p:cNvSpPr/>
          <p:nvPr/>
        </p:nvSpPr>
        <p:spPr>
          <a:xfrm>
            <a:off x="1828797" y="2662985"/>
            <a:ext cx="1347537" cy="401053"/>
          </a:xfrm>
          <a:prstGeom prst="flowChartAlternate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7"/>
          <p:cNvSpPr/>
          <p:nvPr/>
        </p:nvSpPr>
        <p:spPr>
          <a:xfrm>
            <a:off x="1828799" y="4203023"/>
            <a:ext cx="1540042" cy="625642"/>
          </a:xfrm>
          <a:prstGeom prst="flowChartInputOutpu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844843" y="5566605"/>
            <a:ext cx="1219200" cy="1604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Flowchart: Connector 10"/>
          <p:cNvSpPr/>
          <p:nvPr/>
        </p:nvSpPr>
        <p:spPr>
          <a:xfrm>
            <a:off x="2181726" y="6112042"/>
            <a:ext cx="673768" cy="473242"/>
          </a:xfrm>
          <a:prstGeom prst="flowChartConnector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1230"/>
            <a:ext cx="10437845" cy="928686"/>
          </a:xfrm>
        </p:spPr>
        <p:txBody>
          <a:bodyPr>
            <a:normAutofit/>
          </a:bodyPr>
          <a:lstStyle/>
          <a:p>
            <a:pPr algn="r" rtl="0"/>
            <a:r>
              <a:rPr lang="en-US" dirty="0" smtClean="0"/>
              <a:t>        Any  Program  Using  Flowchart  Would  Be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470" y="1528760"/>
            <a:ext cx="10344141" cy="5857916"/>
          </a:xfrm>
        </p:spPr>
        <p:txBody>
          <a:bodyPr/>
          <a:lstStyle/>
          <a:p>
            <a:pPr marL="514350" indent="-514350" algn="l" rtl="0">
              <a:buFont typeface="+mj-lt"/>
              <a:buAutoNum type="arabicPeriod"/>
            </a:pPr>
            <a:r>
              <a:rPr lang="en-US" dirty="0" smtClean="0"/>
              <a:t>Start. </a:t>
            </a:r>
          </a:p>
          <a:p>
            <a:pPr marL="514350" indent="-514350" algn="l" rtl="0">
              <a:buFont typeface="+mj-lt"/>
              <a:buAutoNum type="arabicPeriod"/>
            </a:pPr>
            <a:r>
              <a:rPr lang="en-US" dirty="0" smtClean="0"/>
              <a:t>Read some information. </a:t>
            </a:r>
          </a:p>
          <a:p>
            <a:pPr marL="514350" indent="-514350" algn="l" rtl="0">
              <a:buFont typeface="+mj-lt"/>
              <a:buAutoNum type="arabicPeriod"/>
            </a:pPr>
            <a:r>
              <a:rPr lang="en-US" dirty="0" smtClean="0"/>
              <a:t>Make a decision. </a:t>
            </a:r>
          </a:p>
          <a:p>
            <a:pPr marL="514350" indent="-514350" algn="l" rtl="0">
              <a:buFont typeface="+mj-lt"/>
              <a:buAutoNum type="arabicPeriod"/>
            </a:pPr>
            <a:r>
              <a:rPr lang="en-US" dirty="0" smtClean="0"/>
              <a:t>On the basis of that decision , carry out one process                             or the other. </a:t>
            </a:r>
          </a:p>
          <a:p>
            <a:pPr marL="514350" indent="-514350" algn="l" rtl="0">
              <a:buFont typeface="+mj-lt"/>
              <a:buAutoNum type="arabicPeriod"/>
            </a:pPr>
            <a:r>
              <a:rPr lang="en-US" dirty="0" smtClean="0"/>
              <a:t>Print a result in either case. </a:t>
            </a:r>
          </a:p>
          <a:p>
            <a:pPr marL="514350" indent="-514350" algn="l" rtl="0">
              <a:buFont typeface="+mj-lt"/>
              <a:buAutoNum type="arabicPeriod"/>
            </a:pPr>
            <a:r>
              <a:rPr lang="en-US" dirty="0" smtClean="0"/>
              <a:t>Stop.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96703" y="1636412"/>
            <a:ext cx="2904838" cy="47929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Flowchart (Example 1)</a:t>
            </a:r>
            <a:endParaRPr lang="en-US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8962857" y="1791478"/>
            <a:ext cx="1357460" cy="422708"/>
          </a:xfrm>
          <a:prstGeom prst="flowChartTerminator">
            <a:avLst/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 sz="1500" b="1" dirty="0"/>
              <a:t>START</a:t>
            </a:r>
            <a:endParaRPr lang="en-US" altLang="en-US" sz="1500" dirty="0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9641587" y="2214186"/>
            <a:ext cx="0" cy="31703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124814" y="2545160"/>
            <a:ext cx="2986412" cy="634062"/>
          </a:xfrm>
          <a:prstGeom prst="flowChartInputOutput">
            <a:avLst/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 sz="1500" b="1" dirty="0" smtClean="0"/>
              <a:t>Read </a:t>
            </a:r>
            <a:endParaRPr lang="en-US" altLang="en-US" sz="1500" b="1" dirty="0"/>
          </a:p>
          <a:p>
            <a:pPr algn="ctr"/>
            <a:r>
              <a:rPr lang="en-US" altLang="en-US" sz="1500" b="1" dirty="0" smtClean="0"/>
              <a:t>Length _</a:t>
            </a:r>
            <a:r>
              <a:rPr lang="en-US" altLang="en-US" sz="1500" b="1" dirty="0" err="1" smtClean="0"/>
              <a:t>in_feet</a:t>
            </a:r>
            <a:endParaRPr lang="en-US" altLang="en-US" sz="1500" dirty="0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8357937" y="3606333"/>
            <a:ext cx="2598820" cy="580656"/>
          </a:xfrm>
          <a:prstGeom prst="flowChartProcess">
            <a:avLst/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 sz="1500" b="1" dirty="0" err="1" smtClean="0"/>
              <a:t>Length_in_centimeter</a:t>
            </a:r>
            <a:r>
              <a:rPr lang="en-US" altLang="en-US" sz="1500" dirty="0" smtClean="0">
                <a:sym typeface="Symbol" pitchFamily="18" charset="2"/>
              </a:rPr>
              <a:t>=</a:t>
            </a:r>
            <a:r>
              <a:rPr lang="en-US" altLang="en-US" sz="1500" b="1" dirty="0" smtClean="0"/>
              <a:t> </a:t>
            </a:r>
            <a:r>
              <a:rPr lang="en-US" altLang="en-US" sz="1500" b="1" dirty="0" err="1" smtClean="0"/>
              <a:t>Length_in_feet</a:t>
            </a:r>
            <a:r>
              <a:rPr lang="en-US" altLang="en-US" sz="1500" b="1" dirty="0" smtClean="0"/>
              <a:t>* </a:t>
            </a:r>
            <a:r>
              <a:rPr lang="en-US" altLang="en-US" sz="1500" b="1" dirty="0"/>
              <a:t>30</a:t>
            </a: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9618020" y="3179222"/>
            <a:ext cx="0" cy="42270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7904844" y="4447346"/>
            <a:ext cx="3436926" cy="621960"/>
          </a:xfrm>
          <a:prstGeom prst="flowChartInputOutput">
            <a:avLst/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 sz="1500" b="1" dirty="0"/>
              <a:t>Print</a:t>
            </a:r>
          </a:p>
          <a:p>
            <a:pPr algn="ctr"/>
            <a:r>
              <a:rPr lang="en-US" altLang="en-US" sz="1500" b="1" dirty="0" err="1" smtClean="0"/>
              <a:t>Length_in_centimeter</a:t>
            </a:r>
            <a:endParaRPr lang="en-US" altLang="en-US" sz="1500" dirty="0"/>
          </a:p>
        </p:txBody>
      </p:sp>
      <p:sp>
        <p:nvSpPr>
          <p:cNvPr id="11" name="AutoShape 11"/>
          <p:cNvSpPr>
            <a:spLocks noChangeArrowheads="1"/>
          </p:cNvSpPr>
          <p:nvPr/>
        </p:nvSpPr>
        <p:spPr bwMode="auto">
          <a:xfrm>
            <a:off x="8977362" y="5529062"/>
            <a:ext cx="1357460" cy="436651"/>
          </a:xfrm>
          <a:prstGeom prst="flowChartTerminator">
            <a:avLst/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 sz="1500" b="1" dirty="0"/>
              <a:t>STOP</a:t>
            </a:r>
            <a:endParaRPr lang="en-US" altLang="en-US" sz="1500" dirty="0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9618020" y="4024638"/>
            <a:ext cx="0" cy="42270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9618020" y="5101636"/>
            <a:ext cx="0" cy="42270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38988" y="1531022"/>
            <a:ext cx="646496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en-US" sz="2000" b="1" dirty="0" smtClean="0"/>
              <a:t>Algorithm</a:t>
            </a:r>
            <a:r>
              <a:rPr lang="en-US" altLang="en-US" sz="2000" dirty="0" smtClean="0"/>
              <a:t> </a:t>
            </a:r>
          </a:p>
          <a:p>
            <a:pPr>
              <a:lnSpc>
                <a:spcPct val="150000"/>
              </a:lnSpc>
              <a:buNone/>
            </a:pPr>
            <a:r>
              <a:rPr lang="en-US" altLang="en-US" sz="2000" dirty="0" smtClean="0"/>
              <a:t>Step 1: Start</a:t>
            </a:r>
          </a:p>
          <a:p>
            <a:pPr>
              <a:lnSpc>
                <a:spcPct val="150000"/>
              </a:lnSpc>
              <a:buNone/>
            </a:pPr>
            <a:r>
              <a:rPr lang="en-US" altLang="en-US" sz="2000" dirty="0" smtClean="0"/>
              <a:t>Step 2: Read </a:t>
            </a:r>
            <a:r>
              <a:rPr lang="en-US" altLang="en-US" sz="2000" dirty="0" err="1" smtClean="0"/>
              <a:t>Length_in_feet</a:t>
            </a:r>
            <a:r>
              <a:rPr lang="en-US" altLang="en-US" sz="2000" dirty="0" smtClean="0"/>
              <a:t>.</a:t>
            </a:r>
          </a:p>
          <a:p>
            <a:pPr>
              <a:lnSpc>
                <a:spcPct val="150000"/>
              </a:lnSpc>
              <a:buNone/>
            </a:pPr>
            <a:r>
              <a:rPr lang="en-US" altLang="en-US" sz="2000" dirty="0" smtClean="0"/>
              <a:t>Step 3: Calculate length in </a:t>
            </a:r>
            <a:r>
              <a:rPr lang="en-US" altLang="en-US" sz="2000" dirty="0" err="1" smtClean="0"/>
              <a:t>cetimeter</a:t>
            </a:r>
            <a:r>
              <a:rPr lang="en-US" altLang="en-US" sz="2000" dirty="0" smtClean="0"/>
              <a:t> as                             	</a:t>
            </a:r>
            <a:r>
              <a:rPr lang="en-US" altLang="en-US" sz="2000" dirty="0" err="1" smtClean="0"/>
              <a:t>Length_in_centimeter</a:t>
            </a:r>
            <a:r>
              <a:rPr lang="en-US" altLang="en-US" sz="2000" dirty="0" smtClean="0"/>
              <a:t> </a:t>
            </a:r>
            <a:r>
              <a:rPr lang="en-US" altLang="en-US" sz="2000" dirty="0" smtClean="0">
                <a:sym typeface="Symbol" pitchFamily="18" charset="2"/>
              </a:rPr>
              <a:t></a:t>
            </a:r>
            <a:r>
              <a:rPr lang="en-US" altLang="en-US" sz="2000" dirty="0" smtClean="0"/>
              <a:t> </a:t>
            </a:r>
            <a:r>
              <a:rPr lang="en-US" altLang="en-US" sz="2000" dirty="0" err="1" smtClean="0"/>
              <a:t>Length_in_feet</a:t>
            </a:r>
            <a:r>
              <a:rPr lang="en-US" altLang="en-US" sz="2000" dirty="0" smtClean="0"/>
              <a:t> * 30 </a:t>
            </a:r>
          </a:p>
          <a:p>
            <a:pPr>
              <a:lnSpc>
                <a:spcPct val="150000"/>
              </a:lnSpc>
              <a:buNone/>
            </a:pPr>
            <a:r>
              <a:rPr lang="en-US" altLang="en-US" sz="2000" dirty="0" smtClean="0"/>
              <a:t>Step 4: 	Print </a:t>
            </a:r>
            <a:r>
              <a:rPr lang="en-US" altLang="en-US" sz="2000" dirty="0" err="1" smtClean="0"/>
              <a:t>Length_in_centimeter</a:t>
            </a:r>
            <a:r>
              <a:rPr lang="en-US" altLang="en-US" sz="2000" dirty="0" smtClean="0"/>
              <a:t> </a:t>
            </a:r>
          </a:p>
          <a:p>
            <a:pPr>
              <a:lnSpc>
                <a:spcPct val="150000"/>
              </a:lnSpc>
              <a:buNone/>
            </a:pPr>
            <a:r>
              <a:rPr lang="en-US" altLang="en-US" sz="2000" dirty="0" smtClean="0"/>
              <a:t>Step 5: Stop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Flowchart(Example 2)</a:t>
            </a:r>
            <a:endParaRPr lang="en-US" dirty="0"/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9286763" y="1495930"/>
            <a:ext cx="1420091" cy="417722"/>
          </a:xfrm>
          <a:prstGeom prst="flowChartTerminator">
            <a:avLst/>
          </a:prstGeom>
          <a:solidFill>
            <a:srgbClr val="CCFFFF">
              <a:alpha val="79999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 sz="1500" b="1" dirty="0"/>
              <a:t>START</a:t>
            </a:r>
            <a:endParaRPr lang="en-US" altLang="en-US" sz="1500" dirty="0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9996808" y="1913652"/>
            <a:ext cx="0" cy="31329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410054" y="2240723"/>
            <a:ext cx="3124200" cy="626583"/>
          </a:xfrm>
          <a:prstGeom prst="flowChartInputOutput">
            <a:avLst/>
          </a:prstGeom>
          <a:solidFill>
            <a:srgbClr val="CCFFFF">
              <a:alpha val="79999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 sz="1500" b="1" dirty="0" smtClean="0"/>
              <a:t>Read</a:t>
            </a:r>
            <a:endParaRPr lang="en-US" altLang="en-US" sz="1500" b="1" dirty="0"/>
          </a:p>
          <a:p>
            <a:pPr algn="ctr"/>
            <a:r>
              <a:rPr lang="en-US" altLang="en-US" sz="1500" b="1" dirty="0" smtClean="0"/>
              <a:t>Width , Length</a:t>
            </a:r>
            <a:endParaRPr lang="en-US" altLang="en-US" sz="1500" dirty="0"/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8921878" y="3289379"/>
            <a:ext cx="2419543" cy="385249"/>
          </a:xfrm>
          <a:prstGeom prst="flowChartProcess">
            <a:avLst/>
          </a:prstGeom>
          <a:solidFill>
            <a:srgbClr val="CCFFFF">
              <a:alpha val="79999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 sz="1500" b="1" dirty="0" smtClean="0"/>
              <a:t>Area </a:t>
            </a:r>
            <a:r>
              <a:rPr lang="en-US" altLang="en-US" sz="1500" dirty="0" smtClean="0">
                <a:sym typeface="Symbol" pitchFamily="18" charset="2"/>
              </a:rPr>
              <a:t>=</a:t>
            </a:r>
            <a:r>
              <a:rPr lang="en-US" altLang="en-US" sz="1500" b="1" dirty="0" smtClean="0"/>
              <a:t> Length </a:t>
            </a:r>
            <a:r>
              <a:rPr lang="en-US" altLang="en-US" sz="1500" b="1" dirty="0"/>
              <a:t>*</a:t>
            </a:r>
            <a:r>
              <a:rPr lang="en-US" altLang="en-US" sz="1500" b="1" dirty="0" smtClean="0"/>
              <a:t> Width</a:t>
            </a:r>
            <a:endParaRPr lang="en-US" altLang="en-US" sz="1500" b="1" dirty="0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9972154" y="2867306"/>
            <a:ext cx="0" cy="41772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8470444" y="4120472"/>
            <a:ext cx="2990088" cy="630936"/>
          </a:xfrm>
          <a:prstGeom prst="flowChartInputOutput">
            <a:avLst/>
          </a:prstGeom>
          <a:solidFill>
            <a:srgbClr val="CCFFFF">
              <a:alpha val="79999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 sz="1500" b="1" dirty="0"/>
              <a:t>Print</a:t>
            </a:r>
          </a:p>
          <a:p>
            <a:pPr algn="ctr"/>
            <a:r>
              <a:rPr lang="en-US" altLang="en-US" sz="1500" b="1" dirty="0" smtClean="0"/>
              <a:t>Area</a:t>
            </a:r>
            <a:endParaRPr lang="en-US" altLang="en-US" sz="1500" dirty="0"/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auto">
          <a:xfrm>
            <a:off x="9243371" y="5255429"/>
            <a:ext cx="1420091" cy="431501"/>
          </a:xfrm>
          <a:prstGeom prst="flowChartTerminator">
            <a:avLst/>
          </a:prstGeom>
          <a:solidFill>
            <a:srgbClr val="CCFFFF">
              <a:alpha val="79999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 sz="1500" b="1" dirty="0"/>
              <a:t>STOP</a:t>
            </a:r>
            <a:endParaRPr lang="en-US" altLang="en-US" sz="1500" dirty="0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9972154" y="3702750"/>
            <a:ext cx="0" cy="41772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9972154" y="4851486"/>
            <a:ext cx="0" cy="41772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55031" y="1541184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en-US" sz="2000" b="1" dirty="0" smtClean="0"/>
              <a:t>Algorithm </a:t>
            </a:r>
          </a:p>
          <a:p>
            <a:pPr>
              <a:lnSpc>
                <a:spcPct val="150000"/>
              </a:lnSpc>
              <a:buNone/>
            </a:pPr>
            <a:r>
              <a:rPr lang="en-US" altLang="en-US" sz="2000" dirty="0" smtClean="0"/>
              <a:t>Step 1: Start</a:t>
            </a:r>
          </a:p>
          <a:p>
            <a:pPr>
              <a:lnSpc>
                <a:spcPct val="150000"/>
              </a:lnSpc>
              <a:buNone/>
            </a:pPr>
            <a:r>
              <a:rPr lang="en-US" altLang="en-US" sz="2000" dirty="0" smtClean="0"/>
              <a:t>Step 2: 	Read the Width and Length</a:t>
            </a:r>
          </a:p>
          <a:p>
            <a:pPr>
              <a:lnSpc>
                <a:spcPct val="150000"/>
              </a:lnSpc>
              <a:buNone/>
            </a:pPr>
            <a:r>
              <a:rPr lang="en-US" altLang="en-US" sz="2000" dirty="0" smtClean="0"/>
              <a:t>Step 3: 	Calculate the area as </a:t>
            </a:r>
          </a:p>
          <a:p>
            <a:pPr>
              <a:lnSpc>
                <a:spcPct val="150000"/>
              </a:lnSpc>
              <a:buNone/>
            </a:pPr>
            <a:r>
              <a:rPr lang="en-US" altLang="en-US" sz="2000" dirty="0" smtClean="0"/>
              <a:t>	Area </a:t>
            </a:r>
            <a:r>
              <a:rPr lang="en-US" altLang="en-US" sz="2000" dirty="0" smtClean="0">
                <a:sym typeface="Symbol" pitchFamily="18" charset="2"/>
              </a:rPr>
              <a:t></a:t>
            </a:r>
            <a:r>
              <a:rPr lang="en-US" altLang="en-US" sz="2000" dirty="0" smtClean="0"/>
              <a:t> Length  *  Width</a:t>
            </a:r>
          </a:p>
          <a:p>
            <a:pPr>
              <a:lnSpc>
                <a:spcPct val="150000"/>
              </a:lnSpc>
              <a:buNone/>
            </a:pPr>
            <a:r>
              <a:rPr lang="en-US" altLang="en-US" sz="2000" dirty="0" smtClean="0"/>
              <a:t>Step 4: 	Print Area</a:t>
            </a:r>
          </a:p>
          <a:p>
            <a:pPr>
              <a:lnSpc>
                <a:spcPct val="150000"/>
              </a:lnSpc>
              <a:buNone/>
            </a:pPr>
            <a:r>
              <a:rPr lang="en-US" altLang="en-US" sz="2000" dirty="0" smtClean="0"/>
              <a:t>Step 5: Stop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Flowchart (Example 3)</a:t>
            </a:r>
            <a:endParaRPr lang="en-US" dirty="0"/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8589049" y="3565431"/>
            <a:ext cx="2668555" cy="689331"/>
          </a:xfrm>
          <a:prstGeom prst="flowChartProcess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 sz="1500" b="1" dirty="0" smtClean="0"/>
              <a:t>Total=num1+num2+num3</a:t>
            </a:r>
            <a:endParaRPr lang="de-DE" sz="1500" b="1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8420728" y="2492375"/>
            <a:ext cx="2990088" cy="630936"/>
          </a:xfrm>
          <a:prstGeom prst="flowChartInputOutpu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500" b="1" dirty="0" smtClean="0"/>
              <a:t>Read num1, num2,</a:t>
            </a:r>
            <a:endParaRPr lang="de-DE" sz="1500" b="1" dirty="0"/>
          </a:p>
          <a:p>
            <a:pPr algn="ctr"/>
            <a:r>
              <a:rPr lang="de-DE" sz="1500" b="1" dirty="0" smtClean="0"/>
              <a:t>num3</a:t>
            </a:r>
            <a:endParaRPr lang="de-DE" sz="1500" b="1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428759" y="4685459"/>
            <a:ext cx="2990088" cy="630936"/>
          </a:xfrm>
          <a:prstGeom prst="flowChartInputOutpu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 sz="1500" b="1" dirty="0"/>
              <a:t>Print total</a:t>
            </a: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8884046" y="1484313"/>
            <a:ext cx="2089150" cy="720725"/>
          </a:xfrm>
          <a:prstGeom prst="flowChartTerminator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 sz="1500" b="1" dirty="0"/>
              <a:t>Start</a:t>
            </a:r>
          </a:p>
        </p:txBody>
      </p:sp>
      <p:sp>
        <p:nvSpPr>
          <p:cNvPr id="11" name="AutoShape 13"/>
          <p:cNvSpPr>
            <a:spLocks noChangeArrowheads="1"/>
          </p:cNvSpPr>
          <p:nvPr/>
        </p:nvSpPr>
        <p:spPr bwMode="auto">
          <a:xfrm>
            <a:off x="8895285" y="5745394"/>
            <a:ext cx="2089150" cy="720725"/>
          </a:xfrm>
          <a:prstGeom prst="flowChartTerminator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 sz="1500" b="1" dirty="0"/>
              <a:t>Stop</a:t>
            </a:r>
          </a:p>
        </p:txBody>
      </p:sp>
      <p:sp>
        <p:nvSpPr>
          <p:cNvPr id="17" name="Line 7"/>
          <p:cNvSpPr>
            <a:spLocks noChangeShapeType="1"/>
          </p:cNvSpPr>
          <p:nvPr/>
        </p:nvSpPr>
        <p:spPr bwMode="auto">
          <a:xfrm>
            <a:off x="9913000" y="2195207"/>
            <a:ext cx="0" cy="31329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>
            <a:off x="9916112" y="3187352"/>
            <a:ext cx="0" cy="31329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9919224" y="4291463"/>
            <a:ext cx="0" cy="31329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9922336" y="5358252"/>
            <a:ext cx="0" cy="31329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38989" y="1503946"/>
            <a:ext cx="6096000" cy="36317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4763" lvl="1">
              <a:spcBef>
                <a:spcPts val="1800"/>
              </a:spcBef>
            </a:pPr>
            <a:r>
              <a:rPr lang="de-DE" sz="2000" b="1" dirty="0" smtClean="0"/>
              <a:t>Algorithm</a:t>
            </a:r>
          </a:p>
          <a:p>
            <a:pPr marL="4763" lvl="1">
              <a:spcBef>
                <a:spcPts val="1800"/>
              </a:spcBef>
            </a:pPr>
            <a:r>
              <a:rPr lang="de-DE" sz="2000" dirty="0" smtClean="0"/>
              <a:t>Step 1: Start</a:t>
            </a:r>
          </a:p>
          <a:p>
            <a:pPr marL="4763" lvl="1">
              <a:spcBef>
                <a:spcPts val="1800"/>
              </a:spcBef>
            </a:pPr>
            <a:r>
              <a:rPr lang="de-DE" sz="2000" dirty="0" smtClean="0"/>
              <a:t>Step 2: Read three numbers, num1, num2, num3</a:t>
            </a:r>
          </a:p>
          <a:p>
            <a:pPr marL="4763" lvl="1">
              <a:spcBef>
                <a:spcPts val="1800"/>
              </a:spcBef>
            </a:pPr>
            <a:r>
              <a:rPr lang="de-DE" sz="2000" dirty="0" smtClean="0"/>
              <a:t>Step 3: Calculate the toal </a:t>
            </a:r>
          </a:p>
          <a:p>
            <a:pPr marL="685800" lvl="2">
              <a:spcBef>
                <a:spcPts val="1800"/>
              </a:spcBef>
              <a:buNone/>
            </a:pPr>
            <a:r>
              <a:rPr lang="de-DE" sz="2000" dirty="0" smtClean="0"/>
              <a:t>	total</a:t>
            </a:r>
            <a:r>
              <a:rPr lang="en-US" altLang="en-US" sz="2000" dirty="0" smtClean="0">
                <a:sym typeface="Symbol" pitchFamily="18" charset="2"/>
              </a:rPr>
              <a:t> num1+num2+num3</a:t>
            </a:r>
          </a:p>
          <a:p>
            <a:pPr marL="0" lvl="2">
              <a:spcBef>
                <a:spcPts val="1800"/>
              </a:spcBef>
              <a:buNone/>
            </a:pPr>
            <a:r>
              <a:rPr lang="en-US" sz="2000" dirty="0" smtClean="0">
                <a:sym typeface="Symbol" pitchFamily="18" charset="2"/>
              </a:rPr>
              <a:t>Step 4: Print total </a:t>
            </a:r>
          </a:p>
          <a:p>
            <a:pPr marL="0" lvl="2">
              <a:spcBef>
                <a:spcPts val="1800"/>
              </a:spcBef>
              <a:buNone/>
            </a:pPr>
            <a:r>
              <a:rPr lang="en-US" sz="2000" dirty="0" smtClean="0">
                <a:sym typeface="Symbol" pitchFamily="18" charset="2"/>
              </a:rPr>
              <a:t>Step 5: Stop</a:t>
            </a:r>
            <a:endParaRPr lang="de-DE" sz="20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Flowchart (Example 4)</a:t>
            </a:r>
            <a:endParaRPr lang="en-US" dirty="0"/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8556965" y="3285516"/>
            <a:ext cx="2668555" cy="689331"/>
          </a:xfrm>
          <a:prstGeom prst="flowChartProcess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 sz="1500" b="1" dirty="0" smtClean="0"/>
              <a:t>perimeter=2*(L+W)</a:t>
            </a:r>
            <a:endParaRPr lang="de-DE" sz="1500" b="1" dirty="0"/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8388644" y="2305765"/>
            <a:ext cx="2990088" cy="630936"/>
          </a:xfrm>
          <a:prstGeom prst="flowChartInputOutpu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 sz="1500" b="1" dirty="0" smtClean="0"/>
              <a:t>Read L,w</a:t>
            </a:r>
            <a:endParaRPr lang="de-DE" sz="1500" b="1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396675" y="4293578"/>
            <a:ext cx="2990088" cy="630936"/>
          </a:xfrm>
          <a:prstGeom prst="flowChartProcess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 sz="1500" b="1" dirty="0" smtClean="0"/>
              <a:t>area= L*W</a:t>
            </a:r>
            <a:endParaRPr lang="de-DE" sz="1500" b="1" dirty="0"/>
          </a:p>
        </p:txBody>
      </p:sp>
      <p:sp>
        <p:nvSpPr>
          <p:cNvPr id="7" name="AutoShape 11"/>
          <p:cNvSpPr>
            <a:spLocks noChangeArrowheads="1"/>
          </p:cNvSpPr>
          <p:nvPr/>
        </p:nvSpPr>
        <p:spPr bwMode="auto">
          <a:xfrm>
            <a:off x="8851962" y="1353687"/>
            <a:ext cx="2089150" cy="568420"/>
          </a:xfrm>
          <a:prstGeom prst="flowChartTerminator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 sz="1500" b="1" dirty="0"/>
              <a:t>Start</a:t>
            </a:r>
          </a:p>
        </p:txBody>
      </p:sp>
      <p:sp>
        <p:nvSpPr>
          <p:cNvPr id="8" name="AutoShape 13"/>
          <p:cNvSpPr>
            <a:spLocks noChangeArrowheads="1"/>
          </p:cNvSpPr>
          <p:nvPr/>
        </p:nvSpPr>
        <p:spPr bwMode="auto">
          <a:xfrm>
            <a:off x="8493209" y="5297531"/>
            <a:ext cx="2819400" cy="757005"/>
          </a:xfrm>
          <a:prstGeom prst="flowChartInputOutpu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 sz="1500" b="1" dirty="0" smtClean="0"/>
              <a:t>Print perimenter, area</a:t>
            </a:r>
            <a:endParaRPr lang="de-DE" sz="1500" b="1" dirty="0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9880916" y="1989936"/>
            <a:ext cx="0" cy="31329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9884028" y="2944759"/>
            <a:ext cx="0" cy="31329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9887140" y="3936904"/>
            <a:ext cx="0" cy="31329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9890252" y="4947710"/>
            <a:ext cx="0" cy="31329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auto">
          <a:xfrm>
            <a:off x="8825937" y="6310113"/>
            <a:ext cx="2089150" cy="531845"/>
          </a:xfrm>
          <a:prstGeom prst="flowChartTerminator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 sz="1500" b="1" dirty="0" smtClean="0"/>
              <a:t>Stop</a:t>
            </a:r>
            <a:endParaRPr lang="de-DE" sz="1500" b="1" dirty="0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9874703" y="6070482"/>
            <a:ext cx="0" cy="31329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55032" y="1468450"/>
            <a:ext cx="649705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b="1" dirty="0" smtClean="0"/>
              <a:t>Algorithm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 smtClean="0"/>
              <a:t>Step 1: Start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 smtClean="0"/>
              <a:t>Step 2: Read length and width of the rectangle L , W.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 smtClean="0"/>
              <a:t>Step 3: Calculate perimeter of the rectangle 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 smtClean="0"/>
              <a:t>	perimeter</a:t>
            </a:r>
            <a:r>
              <a:rPr lang="en-US" altLang="en-US" sz="2000" dirty="0" smtClean="0">
                <a:sym typeface="Symbol" pitchFamily="18" charset="2"/>
              </a:rPr>
              <a:t>  </a:t>
            </a:r>
            <a:r>
              <a:rPr lang="en-US" sz="2000" dirty="0" smtClean="0"/>
              <a:t>2* (L+ W) 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 smtClean="0"/>
              <a:t>Step 4: Calculate area of the rectangle 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 smtClean="0"/>
              <a:t>	area</a:t>
            </a:r>
            <a:r>
              <a:rPr lang="en-US" altLang="en-US" sz="2000" dirty="0" smtClean="0">
                <a:sym typeface="Symbol" pitchFamily="18" charset="2"/>
              </a:rPr>
              <a:t> </a:t>
            </a:r>
            <a:r>
              <a:rPr lang="en-US" sz="2000" dirty="0" smtClean="0"/>
              <a:t> L*W.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 smtClean="0"/>
              <a:t>Step 5: Print perimeter , area. 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 smtClean="0"/>
              <a:t>Step 6: Stop.</a:t>
            </a:r>
            <a:endParaRPr lang="en-US"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Flowchart (Example 5)</a:t>
            </a:r>
            <a:endParaRPr lang="en-US" dirty="0"/>
          </a:p>
        </p:txBody>
      </p:sp>
      <p:sp>
        <p:nvSpPr>
          <p:cNvPr id="14" name="AutoShape 4"/>
          <p:cNvSpPr>
            <a:spLocks noChangeArrowheads="1"/>
          </p:cNvSpPr>
          <p:nvPr/>
        </p:nvSpPr>
        <p:spPr bwMode="auto">
          <a:xfrm>
            <a:off x="8637175" y="3285516"/>
            <a:ext cx="2668555" cy="689331"/>
          </a:xfrm>
          <a:prstGeom prst="flowChartProcess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 sz="1500" b="1" dirty="0" smtClean="0"/>
              <a:t>sum=a+b+c</a:t>
            </a:r>
            <a:endParaRPr lang="de-DE" sz="1500" b="1" dirty="0"/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8468854" y="2305765"/>
            <a:ext cx="2990088" cy="630936"/>
          </a:xfrm>
          <a:prstGeom prst="flowChartInputOutpu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 sz="1500" b="1" dirty="0" smtClean="0"/>
              <a:t>Read a,b,c</a:t>
            </a:r>
            <a:endParaRPr lang="de-DE" sz="1500" b="1" dirty="0"/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8476885" y="4293578"/>
            <a:ext cx="2990088" cy="630936"/>
          </a:xfrm>
          <a:prstGeom prst="flowChartProcess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 sz="1500" b="1" dirty="0" smtClean="0"/>
              <a:t>avg=sum/3</a:t>
            </a:r>
            <a:endParaRPr lang="de-DE" sz="1500" b="1" dirty="0"/>
          </a:p>
        </p:txBody>
      </p:sp>
      <p:sp>
        <p:nvSpPr>
          <p:cNvPr id="17" name="AutoShape 11"/>
          <p:cNvSpPr>
            <a:spLocks noChangeArrowheads="1"/>
          </p:cNvSpPr>
          <p:nvPr/>
        </p:nvSpPr>
        <p:spPr bwMode="auto">
          <a:xfrm>
            <a:off x="8932172" y="1353687"/>
            <a:ext cx="2089150" cy="568420"/>
          </a:xfrm>
          <a:prstGeom prst="flowChartTerminator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 sz="1500" b="1" dirty="0"/>
              <a:t>Start</a:t>
            </a:r>
          </a:p>
        </p:txBody>
      </p:sp>
      <p:sp>
        <p:nvSpPr>
          <p:cNvPr id="18" name="AutoShape 13"/>
          <p:cNvSpPr>
            <a:spLocks noChangeArrowheads="1"/>
          </p:cNvSpPr>
          <p:nvPr/>
        </p:nvSpPr>
        <p:spPr bwMode="auto">
          <a:xfrm>
            <a:off x="8573419" y="5297531"/>
            <a:ext cx="2819400" cy="757005"/>
          </a:xfrm>
          <a:prstGeom prst="flowChartInputOutpu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 sz="1500" b="1" dirty="0" smtClean="0"/>
              <a:t>Print avg</a:t>
            </a:r>
            <a:endParaRPr lang="de-DE" sz="1500" b="1" dirty="0"/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9961126" y="1989936"/>
            <a:ext cx="0" cy="31329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9964238" y="2944759"/>
            <a:ext cx="0" cy="31329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Line 7"/>
          <p:cNvSpPr>
            <a:spLocks noChangeShapeType="1"/>
          </p:cNvSpPr>
          <p:nvPr/>
        </p:nvSpPr>
        <p:spPr bwMode="auto">
          <a:xfrm>
            <a:off x="9967350" y="3936904"/>
            <a:ext cx="0" cy="31329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>
            <a:off x="9970462" y="4947710"/>
            <a:ext cx="0" cy="31329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11"/>
          <p:cNvSpPr>
            <a:spLocks noChangeArrowheads="1"/>
          </p:cNvSpPr>
          <p:nvPr/>
        </p:nvSpPr>
        <p:spPr bwMode="auto">
          <a:xfrm>
            <a:off x="8841979" y="6326155"/>
            <a:ext cx="2089150" cy="565906"/>
          </a:xfrm>
          <a:prstGeom prst="flowChartTerminator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de-DE" sz="1500" b="1" dirty="0" smtClean="0"/>
              <a:t>Stop</a:t>
            </a:r>
            <a:endParaRPr lang="de-DE" sz="1500" b="1" dirty="0"/>
          </a:p>
        </p:txBody>
      </p:sp>
      <p:sp>
        <p:nvSpPr>
          <p:cNvPr id="24" name="Line 7"/>
          <p:cNvSpPr>
            <a:spLocks noChangeShapeType="1"/>
          </p:cNvSpPr>
          <p:nvPr/>
        </p:nvSpPr>
        <p:spPr bwMode="auto">
          <a:xfrm>
            <a:off x="9954913" y="6070482"/>
            <a:ext cx="0" cy="31329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155030" y="1478613"/>
            <a:ext cx="670560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b="1" dirty="0" smtClean="0"/>
              <a:t>Algorithm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 smtClean="0"/>
              <a:t>Step1: Start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 smtClean="0"/>
              <a:t>Step 2: Read the numbers a, b, c 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 smtClean="0"/>
              <a:t>Step 3: Compute the sum of a, b and c 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 smtClean="0"/>
              <a:t>	sum</a:t>
            </a:r>
            <a:r>
              <a:rPr lang="en-US" altLang="en-US" sz="2000" dirty="0" smtClean="0">
                <a:sym typeface="Symbol" pitchFamily="18" charset="2"/>
              </a:rPr>
              <a:t>  </a:t>
            </a:r>
            <a:r>
              <a:rPr lang="en-US" sz="2000" dirty="0" err="1" smtClean="0"/>
              <a:t>a+b+c</a:t>
            </a:r>
            <a:endParaRPr lang="en-US" sz="2000" dirty="0" smtClean="0"/>
          </a:p>
          <a:p>
            <a:pPr>
              <a:lnSpc>
                <a:spcPct val="150000"/>
              </a:lnSpc>
              <a:buNone/>
            </a:pPr>
            <a:r>
              <a:rPr lang="en-US" sz="2000" dirty="0" smtClean="0"/>
              <a:t>Step 4: Divide the sum by 3 and store the result in </a:t>
            </a:r>
            <a:r>
              <a:rPr lang="en-US" sz="2000" dirty="0" err="1" smtClean="0"/>
              <a:t>avg</a:t>
            </a:r>
            <a:endParaRPr lang="en-US" sz="2000" dirty="0" smtClean="0"/>
          </a:p>
          <a:p>
            <a:pPr>
              <a:lnSpc>
                <a:spcPct val="150000"/>
              </a:lnSpc>
              <a:buNone/>
            </a:pPr>
            <a:r>
              <a:rPr lang="en-US" sz="2000" dirty="0" smtClean="0"/>
              <a:t>	</a:t>
            </a:r>
            <a:r>
              <a:rPr lang="en-US" sz="2000" dirty="0" err="1" smtClean="0"/>
              <a:t>avg</a:t>
            </a:r>
            <a:r>
              <a:rPr lang="en-US" altLang="en-US" sz="2000" dirty="0" smtClean="0">
                <a:sym typeface="Symbol" pitchFamily="18" charset="2"/>
              </a:rPr>
              <a:t> </a:t>
            </a:r>
            <a:r>
              <a:rPr lang="en-US" sz="2000" dirty="0" smtClean="0"/>
              <a:t>sum/3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 smtClean="0"/>
              <a:t>Step 5: Print the value of </a:t>
            </a:r>
            <a:r>
              <a:rPr lang="en-US" sz="2000" dirty="0" err="1" smtClean="0"/>
              <a:t>avg</a:t>
            </a:r>
            <a:r>
              <a:rPr lang="en-US" sz="2000" dirty="0" smtClean="0"/>
              <a:t> 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 smtClean="0"/>
              <a:t>Step 6: Stop</a:t>
            </a:r>
            <a:endParaRPr lang="en-US"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178386"/>
            <a:ext cx="10523621" cy="990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/>
          </a:bodyPr>
          <a:lstStyle/>
          <a:p>
            <a:pPr algn="r"/>
            <a:r>
              <a:rPr lang="en-GB" dirty="0"/>
              <a:t>Problem Solving</a:t>
            </a:r>
          </a:p>
        </p:txBody>
      </p:sp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1837375" y="5821109"/>
            <a:ext cx="2186241" cy="52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GB" sz="2800"/>
              <a:t>Input Device</a:t>
            </a:r>
          </a:p>
        </p:txBody>
      </p:sp>
      <p:sp>
        <p:nvSpPr>
          <p:cNvPr id="154628" name="Rectangle 4"/>
          <p:cNvSpPr>
            <a:spLocks noChangeArrowheads="1"/>
          </p:cNvSpPr>
          <p:nvPr/>
        </p:nvSpPr>
        <p:spPr bwMode="auto">
          <a:xfrm>
            <a:off x="7967241" y="1587248"/>
            <a:ext cx="2514857" cy="52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GB" sz="2800"/>
              <a:t>Output Device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055641" y="3946272"/>
            <a:ext cx="5588000" cy="671512"/>
            <a:chOff x="1181" y="3196"/>
            <a:chExt cx="1980" cy="611"/>
          </a:xfrm>
        </p:grpSpPr>
        <p:sp>
          <p:nvSpPr>
            <p:cNvPr id="154630" name="Rectangle 6"/>
            <p:cNvSpPr>
              <a:spLocks noChangeArrowheads="1"/>
            </p:cNvSpPr>
            <p:nvPr/>
          </p:nvSpPr>
          <p:spPr bwMode="auto">
            <a:xfrm>
              <a:off x="1181" y="3196"/>
              <a:ext cx="1980" cy="6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4631" name="Rectangle 7"/>
            <p:cNvSpPr>
              <a:spLocks noChangeArrowheads="1"/>
            </p:cNvSpPr>
            <p:nvPr/>
          </p:nvSpPr>
          <p:spPr bwMode="auto">
            <a:xfrm>
              <a:off x="2280" y="3301"/>
              <a:ext cx="687" cy="2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820690" y="4898773"/>
            <a:ext cx="6098117" cy="428625"/>
            <a:chOff x="1098" y="4063"/>
            <a:chExt cx="2161" cy="390"/>
          </a:xfrm>
        </p:grpSpPr>
        <p:sp>
          <p:nvSpPr>
            <p:cNvPr id="154633" name="Freeform 9"/>
            <p:cNvSpPr>
              <a:spLocks/>
            </p:cNvSpPr>
            <p:nvPr/>
          </p:nvSpPr>
          <p:spPr bwMode="auto">
            <a:xfrm>
              <a:off x="1098" y="4063"/>
              <a:ext cx="2161" cy="390"/>
            </a:xfrm>
            <a:custGeom>
              <a:avLst/>
              <a:gdLst>
                <a:gd name="T0" fmla="*/ 270 w 2161"/>
                <a:gd name="T1" fmla="*/ 0 h 390"/>
                <a:gd name="T2" fmla="*/ 1897 w 2161"/>
                <a:gd name="T3" fmla="*/ 0 h 390"/>
                <a:gd name="T4" fmla="*/ 2155 w 2161"/>
                <a:gd name="T5" fmla="*/ 351 h 390"/>
                <a:gd name="T6" fmla="*/ 2160 w 2161"/>
                <a:gd name="T7" fmla="*/ 367 h 390"/>
                <a:gd name="T8" fmla="*/ 2150 w 2161"/>
                <a:gd name="T9" fmla="*/ 382 h 390"/>
                <a:gd name="T10" fmla="*/ 2134 w 2161"/>
                <a:gd name="T11" fmla="*/ 389 h 390"/>
                <a:gd name="T12" fmla="*/ 31 w 2161"/>
                <a:gd name="T13" fmla="*/ 389 h 390"/>
                <a:gd name="T14" fmla="*/ 12 w 2161"/>
                <a:gd name="T15" fmla="*/ 379 h 390"/>
                <a:gd name="T16" fmla="*/ 0 w 2161"/>
                <a:gd name="T17" fmla="*/ 363 h 390"/>
                <a:gd name="T18" fmla="*/ 5 w 2161"/>
                <a:gd name="T19" fmla="*/ 343 h 390"/>
                <a:gd name="T20" fmla="*/ 270 w 2161"/>
                <a:gd name="T21" fmla="*/ 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1" h="390">
                  <a:moveTo>
                    <a:pt x="270" y="0"/>
                  </a:moveTo>
                  <a:lnTo>
                    <a:pt x="1897" y="0"/>
                  </a:lnTo>
                  <a:lnTo>
                    <a:pt x="2155" y="351"/>
                  </a:lnTo>
                  <a:lnTo>
                    <a:pt x="2160" y="367"/>
                  </a:lnTo>
                  <a:lnTo>
                    <a:pt x="2150" y="382"/>
                  </a:lnTo>
                  <a:lnTo>
                    <a:pt x="2134" y="389"/>
                  </a:lnTo>
                  <a:lnTo>
                    <a:pt x="31" y="389"/>
                  </a:lnTo>
                  <a:lnTo>
                    <a:pt x="12" y="379"/>
                  </a:lnTo>
                  <a:lnTo>
                    <a:pt x="0" y="363"/>
                  </a:lnTo>
                  <a:lnTo>
                    <a:pt x="5" y="343"/>
                  </a:lnTo>
                  <a:lnTo>
                    <a:pt x="270" y="0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4634" name="Freeform 10"/>
            <p:cNvSpPr>
              <a:spLocks/>
            </p:cNvSpPr>
            <p:nvPr/>
          </p:nvSpPr>
          <p:spPr bwMode="auto">
            <a:xfrm>
              <a:off x="1219" y="4145"/>
              <a:ext cx="1435" cy="248"/>
            </a:xfrm>
            <a:custGeom>
              <a:avLst/>
              <a:gdLst>
                <a:gd name="T0" fmla="*/ 193 w 1435"/>
                <a:gd name="T1" fmla="*/ 0 h 248"/>
                <a:gd name="T2" fmla="*/ 1367 w 1435"/>
                <a:gd name="T3" fmla="*/ 0 h 248"/>
                <a:gd name="T4" fmla="*/ 1434 w 1435"/>
                <a:gd name="T5" fmla="*/ 247 h 248"/>
                <a:gd name="T6" fmla="*/ 0 w 1435"/>
                <a:gd name="T7" fmla="*/ 247 h 248"/>
                <a:gd name="T8" fmla="*/ 193 w 1435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5" h="248">
                  <a:moveTo>
                    <a:pt x="193" y="0"/>
                  </a:moveTo>
                  <a:lnTo>
                    <a:pt x="1367" y="0"/>
                  </a:lnTo>
                  <a:lnTo>
                    <a:pt x="1434" y="247"/>
                  </a:lnTo>
                  <a:lnTo>
                    <a:pt x="0" y="247"/>
                  </a:lnTo>
                  <a:lnTo>
                    <a:pt x="193" y="0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4635" name="Freeform 11"/>
            <p:cNvSpPr>
              <a:spLocks/>
            </p:cNvSpPr>
            <p:nvPr/>
          </p:nvSpPr>
          <p:spPr bwMode="auto">
            <a:xfrm>
              <a:off x="2699" y="4145"/>
              <a:ext cx="436" cy="248"/>
            </a:xfrm>
            <a:custGeom>
              <a:avLst/>
              <a:gdLst>
                <a:gd name="T0" fmla="*/ 0 w 436"/>
                <a:gd name="T1" fmla="*/ 0 h 248"/>
                <a:gd name="T2" fmla="*/ 256 w 436"/>
                <a:gd name="T3" fmla="*/ 0 h 248"/>
                <a:gd name="T4" fmla="*/ 435 w 436"/>
                <a:gd name="T5" fmla="*/ 247 h 248"/>
                <a:gd name="T6" fmla="*/ 81 w 436"/>
                <a:gd name="T7" fmla="*/ 247 h 248"/>
                <a:gd name="T8" fmla="*/ 0 w 436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248">
                  <a:moveTo>
                    <a:pt x="0" y="0"/>
                  </a:moveTo>
                  <a:lnTo>
                    <a:pt x="256" y="0"/>
                  </a:lnTo>
                  <a:lnTo>
                    <a:pt x="435" y="247"/>
                  </a:lnTo>
                  <a:lnTo>
                    <a:pt x="81" y="247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4828224" y="2317498"/>
            <a:ext cx="4061884" cy="1304925"/>
            <a:chOff x="1455" y="1714"/>
            <a:chExt cx="1439" cy="1188"/>
          </a:xfrm>
        </p:grpSpPr>
        <p:sp>
          <p:nvSpPr>
            <p:cNvPr id="154637" name="Rectangle 13"/>
            <p:cNvSpPr>
              <a:spLocks noChangeArrowheads="1"/>
            </p:cNvSpPr>
            <p:nvPr/>
          </p:nvSpPr>
          <p:spPr bwMode="auto">
            <a:xfrm>
              <a:off x="1455" y="1714"/>
              <a:ext cx="1439" cy="11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4638" name="Rectangle 14"/>
            <p:cNvSpPr>
              <a:spLocks noChangeArrowheads="1"/>
            </p:cNvSpPr>
            <p:nvPr/>
          </p:nvSpPr>
          <p:spPr bwMode="auto">
            <a:xfrm>
              <a:off x="1548" y="1812"/>
              <a:ext cx="1252" cy="10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4639" name="Rectangle 15"/>
            <p:cNvSpPr>
              <a:spLocks noChangeArrowheads="1"/>
            </p:cNvSpPr>
            <p:nvPr/>
          </p:nvSpPr>
          <p:spPr bwMode="auto">
            <a:xfrm>
              <a:off x="2619" y="1812"/>
              <a:ext cx="177" cy="10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4640" name="Rectangle 16"/>
            <p:cNvSpPr>
              <a:spLocks noChangeArrowheads="1"/>
            </p:cNvSpPr>
            <p:nvPr/>
          </p:nvSpPr>
          <p:spPr bwMode="auto">
            <a:xfrm>
              <a:off x="2662" y="1864"/>
              <a:ext cx="85" cy="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4641" name="Oval 17"/>
            <p:cNvSpPr>
              <a:spLocks noChangeArrowheads="1"/>
            </p:cNvSpPr>
            <p:nvPr/>
          </p:nvSpPr>
          <p:spPr bwMode="auto">
            <a:xfrm>
              <a:off x="2670" y="2301"/>
              <a:ext cx="66" cy="6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4642" name="Oval 18"/>
            <p:cNvSpPr>
              <a:spLocks noChangeArrowheads="1"/>
            </p:cNvSpPr>
            <p:nvPr/>
          </p:nvSpPr>
          <p:spPr bwMode="auto">
            <a:xfrm>
              <a:off x="2670" y="2484"/>
              <a:ext cx="66" cy="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4643" name="Oval 19"/>
            <p:cNvSpPr>
              <a:spLocks noChangeArrowheads="1"/>
            </p:cNvSpPr>
            <p:nvPr/>
          </p:nvSpPr>
          <p:spPr bwMode="auto">
            <a:xfrm>
              <a:off x="2670" y="2659"/>
              <a:ext cx="66" cy="6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54644" name="Rectangle 20"/>
          <p:cNvSpPr>
            <a:spLocks noChangeArrowheads="1"/>
          </p:cNvSpPr>
          <p:nvPr/>
        </p:nvSpPr>
        <p:spPr bwMode="auto">
          <a:xfrm>
            <a:off x="1829527" y="2892172"/>
            <a:ext cx="1421159" cy="951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GB" sz="2800"/>
              <a:t>CPU</a:t>
            </a:r>
          </a:p>
          <a:p>
            <a:pPr algn="ctr" eaLnBrk="0" hangingPunct="0"/>
            <a:r>
              <a:rPr lang="en-GB" sz="2800"/>
              <a:t>(Brains)</a:t>
            </a:r>
          </a:p>
        </p:txBody>
      </p:sp>
      <p:sp>
        <p:nvSpPr>
          <p:cNvPr id="154645" name="Freeform 21"/>
          <p:cNvSpPr>
            <a:spLocks/>
          </p:cNvSpPr>
          <p:nvPr/>
        </p:nvSpPr>
        <p:spPr bwMode="auto">
          <a:xfrm>
            <a:off x="4794357" y="5392485"/>
            <a:ext cx="2406651" cy="608013"/>
          </a:xfrm>
          <a:custGeom>
            <a:avLst/>
            <a:gdLst>
              <a:gd name="T0" fmla="*/ 0 w 853"/>
              <a:gd name="T1" fmla="*/ 552 h 553"/>
              <a:gd name="T2" fmla="*/ 792 w 853"/>
              <a:gd name="T3" fmla="*/ 312 h 553"/>
              <a:gd name="T4" fmla="*/ 852 w 853"/>
              <a:gd name="T5" fmla="*/ 0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53" h="553">
                <a:moveTo>
                  <a:pt x="0" y="552"/>
                </a:moveTo>
                <a:lnTo>
                  <a:pt x="792" y="312"/>
                </a:lnTo>
                <a:lnTo>
                  <a:pt x="852" y="0"/>
                </a:lnTo>
              </a:path>
            </a:pathLst>
          </a:custGeom>
          <a:noFill/>
          <a:ln w="508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4646" name="Freeform 22"/>
          <p:cNvSpPr>
            <a:spLocks/>
          </p:cNvSpPr>
          <p:nvPr/>
        </p:nvSpPr>
        <p:spPr bwMode="auto">
          <a:xfrm>
            <a:off x="5878090" y="1904748"/>
            <a:ext cx="2067984" cy="871537"/>
          </a:xfrm>
          <a:custGeom>
            <a:avLst/>
            <a:gdLst>
              <a:gd name="T0" fmla="*/ 732 w 733"/>
              <a:gd name="T1" fmla="*/ 0 h 793"/>
              <a:gd name="T2" fmla="*/ 252 w 733"/>
              <a:gd name="T3" fmla="*/ 192 h 793"/>
              <a:gd name="T4" fmla="*/ 0 w 733"/>
              <a:gd name="T5" fmla="*/ 792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33" h="793">
                <a:moveTo>
                  <a:pt x="732" y="0"/>
                </a:moveTo>
                <a:lnTo>
                  <a:pt x="252" y="192"/>
                </a:lnTo>
                <a:lnTo>
                  <a:pt x="0" y="792"/>
                </a:lnTo>
              </a:path>
            </a:pathLst>
          </a:custGeom>
          <a:noFill/>
          <a:ln w="508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4647" name="Freeform 23"/>
          <p:cNvSpPr>
            <a:spLocks/>
          </p:cNvSpPr>
          <p:nvPr/>
        </p:nvSpPr>
        <p:spPr bwMode="auto">
          <a:xfrm>
            <a:off x="2364423" y="3785935"/>
            <a:ext cx="2973917" cy="595313"/>
          </a:xfrm>
          <a:custGeom>
            <a:avLst/>
            <a:gdLst>
              <a:gd name="T0" fmla="*/ 0 w 1117"/>
              <a:gd name="T1" fmla="*/ 0 h 733"/>
              <a:gd name="T2" fmla="*/ 36 w 1117"/>
              <a:gd name="T3" fmla="*/ 612 h 733"/>
              <a:gd name="T4" fmla="*/ 1116 w 1117"/>
              <a:gd name="T5" fmla="*/ 732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17" h="733">
                <a:moveTo>
                  <a:pt x="0" y="0"/>
                </a:moveTo>
                <a:lnTo>
                  <a:pt x="36" y="612"/>
                </a:lnTo>
                <a:lnTo>
                  <a:pt x="1116" y="732"/>
                </a:lnTo>
              </a:path>
            </a:pathLst>
          </a:custGeom>
          <a:noFill/>
          <a:ln w="508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PROBLEM SOLVING TECHNIQUE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104899" y="1600201"/>
          <a:ext cx="9980195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0195"/>
              </a:tblGrid>
              <a:tr h="2296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+mn-lt"/>
                          <a:ea typeface="Calibri"/>
                          <a:cs typeface="Times New Roman"/>
                        </a:rPr>
                        <a:t>1. Problem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122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 smtClean="0"/>
                        <a:t>Write an algorithm to convert the length in feet to centimeter.</a:t>
                      </a:r>
                    </a:p>
                    <a:p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06905" y="2666351"/>
          <a:ext cx="9994231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2969"/>
                <a:gridCol w="4769852"/>
                <a:gridCol w="3331410"/>
              </a:tblGrid>
              <a:tr h="237910"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2. Analyze the Problem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3791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Process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</a:tr>
              <a:tr h="85231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Length_in_feet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 err="1" smtClean="0"/>
                        <a:t>Length</a:t>
                      </a:r>
                      <a:r>
                        <a:rPr lang="en-US" sz="1800" baseline="0" dirty="0" err="1" smtClean="0"/>
                        <a:t>_in</a:t>
                      </a:r>
                      <a:r>
                        <a:rPr lang="en-US" sz="1800" baseline="0" dirty="0" smtClean="0"/>
                        <a:t>_ c</a:t>
                      </a:r>
                      <a:r>
                        <a:rPr lang="en-US" sz="1800" dirty="0" smtClean="0"/>
                        <a:t>m=</a:t>
                      </a:r>
                      <a:r>
                        <a:rPr lang="en-US" sz="1800" dirty="0" err="1" smtClean="0"/>
                        <a:t>Length_in_ft</a:t>
                      </a:r>
                      <a:r>
                        <a:rPr lang="en-US" sz="1800" dirty="0" smtClean="0"/>
                        <a:t> with 30 </a:t>
                      </a:r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Length_in_centimeter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PROBLEM SOLVING TECHNIQUE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136983" y="1487906"/>
          <a:ext cx="9980195" cy="4046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0195"/>
              </a:tblGrid>
              <a:tr h="5327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latin typeface="+mn-lt"/>
                          <a:ea typeface="Calibri"/>
                          <a:cs typeface="Times New Roman"/>
                        </a:rPr>
                        <a:t>3. Design the Algorithm</a:t>
                      </a:r>
                      <a:endParaRPr lang="en-US" sz="20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13837"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+mn-lt"/>
                        </a:rPr>
                        <a:t>Pseudocode</a:t>
                      </a:r>
                      <a:r>
                        <a:rPr lang="en-US" sz="2000" b="1" dirty="0" smtClean="0">
                          <a:latin typeface="+mn-lt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smtClean="0"/>
                        <a:t>Read </a:t>
                      </a:r>
                      <a:r>
                        <a:rPr lang="en-US" sz="2000" dirty="0" err="1" smtClean="0"/>
                        <a:t>length_in_feet</a:t>
                      </a:r>
                      <a:endParaRPr lang="en-US" sz="200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err="1" smtClean="0"/>
                        <a:t>Length_in_centimeter</a:t>
                      </a:r>
                      <a:r>
                        <a:rPr lang="en-US" sz="2000" dirty="0" smtClean="0"/>
                        <a:t> =</a:t>
                      </a:r>
                      <a:r>
                        <a:rPr lang="en-US" sz="2000" dirty="0" err="1" smtClean="0"/>
                        <a:t>Length_in_feet</a:t>
                      </a:r>
                      <a:r>
                        <a:rPr lang="en-US" sz="2000" dirty="0" smtClean="0"/>
                        <a:t> *30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smtClean="0"/>
                        <a:t>Print </a:t>
                      </a:r>
                      <a:r>
                        <a:rPr lang="en-US" sz="2000" dirty="0" err="1" smtClean="0"/>
                        <a:t>length_in_centimeter</a:t>
                      </a:r>
                      <a:endParaRPr lang="en-US" sz="2000" dirty="0" smtClean="0"/>
                    </a:p>
                    <a:p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171072" y="5639924"/>
          <a:ext cx="9994231" cy="1218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4231"/>
              </a:tblGrid>
              <a:tr h="237910">
                <a:tc>
                  <a:txBody>
                    <a:bodyPr/>
                    <a:lstStyle/>
                    <a:p>
                      <a:r>
                        <a:rPr lang="en-US" dirty="0" smtClean="0"/>
                        <a:t>4. Code</a:t>
                      </a:r>
                      <a:endParaRPr lang="en-US" dirty="0"/>
                    </a:p>
                  </a:txBody>
                  <a:tcPr/>
                </a:tc>
              </a:tr>
              <a:tr h="8523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8962857" y="1791478"/>
            <a:ext cx="1357460" cy="422708"/>
          </a:xfrm>
          <a:prstGeom prst="flowChartTerminator">
            <a:avLst/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 sz="1500" b="1" dirty="0"/>
              <a:t>START</a:t>
            </a:r>
            <a:endParaRPr lang="en-US" altLang="en-US" sz="1500" dirty="0"/>
          </a:p>
        </p:txBody>
      </p:sp>
      <p:sp>
        <p:nvSpPr>
          <p:cNvPr id="23" name="Line 6"/>
          <p:cNvSpPr>
            <a:spLocks noChangeShapeType="1"/>
          </p:cNvSpPr>
          <p:nvPr/>
        </p:nvSpPr>
        <p:spPr bwMode="auto">
          <a:xfrm flipH="1">
            <a:off x="9641305" y="2214187"/>
            <a:ext cx="282" cy="2402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>
            <a:off x="8124814" y="2464950"/>
            <a:ext cx="2986412" cy="634062"/>
          </a:xfrm>
          <a:prstGeom prst="flowChartInputOutput">
            <a:avLst/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 sz="1500" b="1" dirty="0" smtClean="0"/>
              <a:t>Read </a:t>
            </a:r>
            <a:endParaRPr lang="en-US" altLang="en-US" sz="1500" b="1" dirty="0"/>
          </a:p>
          <a:p>
            <a:pPr algn="ctr"/>
            <a:r>
              <a:rPr lang="en-US" altLang="en-US" sz="1500" b="1" dirty="0" smtClean="0"/>
              <a:t>Length _</a:t>
            </a:r>
            <a:r>
              <a:rPr lang="en-US" altLang="en-US" sz="1500" b="1" dirty="0" err="1" smtClean="0"/>
              <a:t>in_feet</a:t>
            </a:r>
            <a:endParaRPr lang="en-US" altLang="en-US" sz="1500" dirty="0"/>
          </a:p>
        </p:txBody>
      </p:sp>
      <p:sp>
        <p:nvSpPr>
          <p:cNvPr id="25" name="AutoShape 8"/>
          <p:cNvSpPr>
            <a:spLocks noChangeArrowheads="1"/>
          </p:cNvSpPr>
          <p:nvPr/>
        </p:nvSpPr>
        <p:spPr bwMode="auto">
          <a:xfrm>
            <a:off x="8357937" y="3397787"/>
            <a:ext cx="2598820" cy="580656"/>
          </a:xfrm>
          <a:prstGeom prst="flowChartProcess">
            <a:avLst/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 sz="1500" b="1" dirty="0" err="1" smtClean="0"/>
              <a:t>Length_in_centimeter</a:t>
            </a:r>
            <a:r>
              <a:rPr lang="en-US" altLang="en-US" sz="1500" dirty="0" smtClean="0">
                <a:sym typeface="Symbol" pitchFamily="18" charset="2"/>
              </a:rPr>
              <a:t>=</a:t>
            </a:r>
            <a:r>
              <a:rPr lang="en-US" altLang="en-US" sz="1500" b="1" dirty="0" smtClean="0"/>
              <a:t> </a:t>
            </a:r>
            <a:r>
              <a:rPr lang="en-US" altLang="en-US" sz="1500" b="1" dirty="0" err="1" smtClean="0"/>
              <a:t>Length_in_feet</a:t>
            </a:r>
            <a:r>
              <a:rPr lang="en-US" altLang="en-US" sz="1500" b="1" dirty="0" smtClean="0"/>
              <a:t>* </a:t>
            </a:r>
            <a:r>
              <a:rPr lang="en-US" altLang="en-US" sz="1500" b="1" dirty="0"/>
              <a:t>30</a:t>
            </a:r>
          </a:p>
        </p:txBody>
      </p:sp>
      <p:sp>
        <p:nvSpPr>
          <p:cNvPr id="27" name="AutoShape 11"/>
          <p:cNvSpPr>
            <a:spLocks noChangeArrowheads="1"/>
          </p:cNvSpPr>
          <p:nvPr/>
        </p:nvSpPr>
        <p:spPr bwMode="auto">
          <a:xfrm>
            <a:off x="8977362" y="5144054"/>
            <a:ext cx="1357460" cy="436651"/>
          </a:xfrm>
          <a:prstGeom prst="flowChartTerminator">
            <a:avLst/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 sz="1500" b="1" dirty="0"/>
              <a:t>STOP</a:t>
            </a:r>
            <a:endParaRPr lang="en-US" altLang="en-US" sz="1500" dirty="0"/>
          </a:p>
        </p:txBody>
      </p:sp>
      <p:sp>
        <p:nvSpPr>
          <p:cNvPr id="30" name="AutoShape 10"/>
          <p:cNvSpPr>
            <a:spLocks noChangeArrowheads="1"/>
          </p:cNvSpPr>
          <p:nvPr/>
        </p:nvSpPr>
        <p:spPr bwMode="auto">
          <a:xfrm>
            <a:off x="7904844" y="4238800"/>
            <a:ext cx="3436926" cy="621960"/>
          </a:xfrm>
          <a:prstGeom prst="flowChartInputOutput">
            <a:avLst/>
          </a:pr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 sz="1500" b="1" dirty="0"/>
              <a:t>Print</a:t>
            </a:r>
          </a:p>
          <a:p>
            <a:pPr algn="ctr"/>
            <a:r>
              <a:rPr lang="en-US" altLang="en-US" sz="1500" b="1" dirty="0" err="1" smtClean="0"/>
              <a:t>Length_in_centimeter</a:t>
            </a:r>
            <a:endParaRPr lang="en-US" altLang="en-US" sz="1500" dirty="0"/>
          </a:p>
        </p:txBody>
      </p:sp>
      <p:sp>
        <p:nvSpPr>
          <p:cNvPr id="31" name="Line 6"/>
          <p:cNvSpPr>
            <a:spLocks noChangeShapeType="1"/>
          </p:cNvSpPr>
          <p:nvPr/>
        </p:nvSpPr>
        <p:spPr bwMode="auto">
          <a:xfrm flipH="1">
            <a:off x="9649327" y="3104519"/>
            <a:ext cx="282" cy="2402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Line 6"/>
          <p:cNvSpPr>
            <a:spLocks noChangeShapeType="1"/>
          </p:cNvSpPr>
          <p:nvPr/>
        </p:nvSpPr>
        <p:spPr bwMode="auto">
          <a:xfrm flipH="1">
            <a:off x="9665369" y="4002871"/>
            <a:ext cx="282" cy="2402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Line 6"/>
          <p:cNvSpPr>
            <a:spLocks noChangeShapeType="1"/>
          </p:cNvSpPr>
          <p:nvPr/>
        </p:nvSpPr>
        <p:spPr bwMode="auto">
          <a:xfrm flipH="1">
            <a:off x="9633285" y="4901223"/>
            <a:ext cx="282" cy="2402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34950" indent="-234950" algn="just">
              <a:spcBef>
                <a:spcPts val="800"/>
              </a:spcBef>
              <a:buFont typeface="+mj-lt"/>
              <a:buAutoNum type="arabicPeriod"/>
            </a:pPr>
            <a:r>
              <a:rPr lang="en-US" dirty="0" smtClean="0"/>
              <a:t>Design a problem solving  technique to calculate the simple interest using the formula. </a:t>
            </a:r>
          </a:p>
          <a:p>
            <a:pPr algn="just">
              <a:spcBef>
                <a:spcPts val="800"/>
              </a:spcBef>
              <a:buNone/>
            </a:pPr>
            <a:r>
              <a:rPr lang="en-US" dirty="0" smtClean="0"/>
              <a:t>  </a:t>
            </a:r>
            <a:r>
              <a:rPr lang="en-US" b="1" dirty="0" smtClean="0"/>
              <a:t>Simple interest = P*N*R/100  </a:t>
            </a:r>
            <a:r>
              <a:rPr lang="en-US" dirty="0" smtClean="0"/>
              <a:t>where P is principle Amount, N is the number of years and R is the rate of interest.</a:t>
            </a:r>
          </a:p>
          <a:p>
            <a:pPr algn="just">
              <a:buNone/>
            </a:pPr>
            <a:r>
              <a:rPr lang="en-US" dirty="0" smtClean="0"/>
              <a:t>2.Design a problem solving  technique to read in the max. and min. temperature on a particular day and calculate and print the average temp. </a:t>
            </a:r>
          </a:p>
          <a:p>
            <a:pPr algn="just">
              <a:buNone/>
            </a:pPr>
            <a:r>
              <a:rPr lang="en-US" dirty="0" smtClean="0"/>
              <a:t>3.A student appears in an examination, which consists of total 10 subjects, each subject having maximum marks of 100. The roll number of the student, his/her name, and the marks obtained by him/her in various subjects are supplied as input data. Design a problem solving  technique to calculate the percentage marks obtained by the student in this examination and then to print it along with his/her roll number and name.</a:t>
            </a:r>
          </a:p>
          <a:p>
            <a:pPr algn="just">
              <a:spcBef>
                <a:spcPts val="800"/>
              </a:spcBef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4.Design a problem solving  technique to convert a temperature from degrees Fahrenheit to degrees Celsius.</a:t>
            </a:r>
          </a:p>
          <a:p>
            <a:pPr>
              <a:spcBef>
                <a:spcPts val="800"/>
              </a:spcBef>
              <a:buNone/>
            </a:pPr>
            <a:r>
              <a:rPr lang="en-US" b="1" dirty="0" smtClean="0"/>
              <a:t>  Hint</a:t>
            </a:r>
            <a:r>
              <a:rPr lang="en-US" dirty="0" smtClean="0"/>
              <a:t>:  Celsius = 5/9 * (Fahrenheit – 32).</a:t>
            </a:r>
          </a:p>
          <a:p>
            <a:pPr>
              <a:buNone/>
            </a:pPr>
            <a:r>
              <a:rPr lang="en-US" dirty="0" smtClean="0"/>
              <a:t>5.Design a problem solving  technique that accepts two numbers and computes their sum, difference, product, and quotient.</a:t>
            </a:r>
          </a:p>
          <a:p>
            <a:pPr>
              <a:buNone/>
            </a:pPr>
            <a:r>
              <a:rPr lang="en-US" dirty="0" smtClean="0"/>
              <a:t>6.You work in a store that sells imported fabric. Most of the fabric you sell is measured in square yards, but your customers want to know the equivalent amount in square meters. Design a problem solving  technique to solve this problem.</a:t>
            </a:r>
          </a:p>
          <a:p>
            <a:pPr>
              <a:spcBef>
                <a:spcPts val="800"/>
              </a:spcBef>
              <a:buNone/>
            </a:pPr>
            <a:r>
              <a:rPr lang="en-US" b="1" dirty="0" smtClean="0"/>
              <a:t>  Hint</a:t>
            </a:r>
            <a:r>
              <a:rPr lang="en-US" dirty="0" smtClean="0"/>
              <a:t>: 1 square meter= 1.198 yards.</a:t>
            </a:r>
          </a:p>
          <a:p>
            <a:pPr>
              <a:buNone/>
            </a:pPr>
            <a:r>
              <a:rPr lang="en-US" dirty="0" smtClean="0"/>
              <a:t>7. Design a problem solving  technique that computes the distance between two points (X1, Y1) and (X2,Y2).</a:t>
            </a:r>
          </a:p>
          <a:p>
            <a:pPr>
              <a:spcBef>
                <a:spcPts val="800"/>
              </a:spcBef>
              <a:buNone/>
            </a:pPr>
            <a:r>
              <a:rPr lang="en-US" b="1" dirty="0" smtClean="0"/>
              <a:t>  Hint</a:t>
            </a:r>
            <a:r>
              <a:rPr lang="en-US" dirty="0" smtClean="0"/>
              <a:t>: Distance =  </a:t>
            </a:r>
          </a:p>
          <a:p>
            <a:endParaRPr lang="en-US" dirty="0" smtClean="0"/>
          </a:p>
          <a:p>
            <a:pPr>
              <a:spcBef>
                <a:spcPts val="800"/>
              </a:spcBef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82215" y="5537480"/>
            <a:ext cx="27432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210470"/>
            <a:ext cx="10475495" cy="9525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/>
          </a:bodyPr>
          <a:lstStyle/>
          <a:p>
            <a:pPr algn="r"/>
            <a:r>
              <a:rPr lang="en-GB" dirty="0"/>
              <a:t>Problem Solving</a:t>
            </a:r>
          </a:p>
        </p:txBody>
      </p:sp>
      <p:sp>
        <p:nvSpPr>
          <p:cNvPr id="156675" name="Freeform 3"/>
          <p:cNvSpPr>
            <a:spLocks/>
          </p:cNvSpPr>
          <p:nvPr/>
        </p:nvSpPr>
        <p:spPr bwMode="auto">
          <a:xfrm>
            <a:off x="2283885" y="2020889"/>
            <a:ext cx="7598833" cy="3779837"/>
          </a:xfrm>
          <a:custGeom>
            <a:avLst/>
            <a:gdLst>
              <a:gd name="T0" fmla="*/ 1766 w 2693"/>
              <a:gd name="T1" fmla="*/ 2667 h 2937"/>
              <a:gd name="T2" fmla="*/ 1794 w 2693"/>
              <a:gd name="T3" fmla="*/ 2540 h 2937"/>
              <a:gd name="T4" fmla="*/ 1893 w 2693"/>
              <a:gd name="T5" fmla="*/ 2469 h 2937"/>
              <a:gd name="T6" fmla="*/ 2208 w 2693"/>
              <a:gd name="T7" fmla="*/ 2403 h 2937"/>
              <a:gd name="T8" fmla="*/ 2368 w 2693"/>
              <a:gd name="T9" fmla="*/ 2333 h 2937"/>
              <a:gd name="T10" fmla="*/ 2424 w 2693"/>
              <a:gd name="T11" fmla="*/ 2262 h 2937"/>
              <a:gd name="T12" fmla="*/ 2420 w 2693"/>
              <a:gd name="T13" fmla="*/ 2093 h 2937"/>
              <a:gd name="T14" fmla="*/ 2410 w 2693"/>
              <a:gd name="T15" fmla="*/ 1857 h 2937"/>
              <a:gd name="T16" fmla="*/ 2453 w 2693"/>
              <a:gd name="T17" fmla="*/ 1697 h 2937"/>
              <a:gd name="T18" fmla="*/ 2556 w 2693"/>
              <a:gd name="T19" fmla="*/ 1627 h 2937"/>
              <a:gd name="T20" fmla="*/ 2674 w 2693"/>
              <a:gd name="T21" fmla="*/ 1570 h 2937"/>
              <a:gd name="T22" fmla="*/ 2692 w 2693"/>
              <a:gd name="T23" fmla="*/ 1500 h 2937"/>
              <a:gd name="T24" fmla="*/ 2631 w 2693"/>
              <a:gd name="T25" fmla="*/ 1425 h 2937"/>
              <a:gd name="T26" fmla="*/ 2396 w 2693"/>
              <a:gd name="T27" fmla="*/ 1129 h 2937"/>
              <a:gd name="T28" fmla="*/ 2434 w 2693"/>
              <a:gd name="T29" fmla="*/ 1046 h 2937"/>
              <a:gd name="T30" fmla="*/ 2490 w 2693"/>
              <a:gd name="T31" fmla="*/ 858 h 2937"/>
              <a:gd name="T32" fmla="*/ 2439 w 2693"/>
              <a:gd name="T33" fmla="*/ 583 h 2937"/>
              <a:gd name="T34" fmla="*/ 2302 w 2693"/>
              <a:gd name="T35" fmla="*/ 310 h 2937"/>
              <a:gd name="T36" fmla="*/ 2133 w 2693"/>
              <a:gd name="T37" fmla="*/ 131 h 2937"/>
              <a:gd name="T38" fmla="*/ 1823 w 2693"/>
              <a:gd name="T39" fmla="*/ 23 h 2937"/>
              <a:gd name="T40" fmla="*/ 1461 w 2693"/>
              <a:gd name="T41" fmla="*/ 0 h 2937"/>
              <a:gd name="T42" fmla="*/ 1137 w 2693"/>
              <a:gd name="T43" fmla="*/ 28 h 2937"/>
              <a:gd name="T44" fmla="*/ 836 w 2693"/>
              <a:gd name="T45" fmla="*/ 117 h 2937"/>
              <a:gd name="T46" fmla="*/ 488 w 2693"/>
              <a:gd name="T47" fmla="*/ 329 h 2937"/>
              <a:gd name="T48" fmla="*/ 319 w 2693"/>
              <a:gd name="T49" fmla="*/ 480 h 2937"/>
              <a:gd name="T50" fmla="*/ 145 w 2693"/>
              <a:gd name="T51" fmla="*/ 710 h 2937"/>
              <a:gd name="T52" fmla="*/ 18 w 2693"/>
              <a:gd name="T53" fmla="*/ 1008 h 2937"/>
              <a:gd name="T54" fmla="*/ 9 w 2693"/>
              <a:gd name="T55" fmla="*/ 1275 h 2937"/>
              <a:gd name="T56" fmla="*/ 84 w 2693"/>
              <a:gd name="T57" fmla="*/ 1515 h 2937"/>
              <a:gd name="T58" fmla="*/ 432 w 2693"/>
              <a:gd name="T59" fmla="*/ 2041 h 2937"/>
              <a:gd name="T60" fmla="*/ 545 w 2693"/>
              <a:gd name="T61" fmla="*/ 2271 h 2937"/>
              <a:gd name="T62" fmla="*/ 573 w 2693"/>
              <a:gd name="T63" fmla="*/ 2427 h 2937"/>
              <a:gd name="T64" fmla="*/ 583 w 2693"/>
              <a:gd name="T65" fmla="*/ 2638 h 2937"/>
              <a:gd name="T66" fmla="*/ 1766 w 2693"/>
              <a:gd name="T67" fmla="*/ 2936 h 2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693" h="2937">
                <a:moveTo>
                  <a:pt x="1766" y="2936"/>
                </a:moveTo>
                <a:lnTo>
                  <a:pt x="1766" y="2667"/>
                </a:lnTo>
                <a:lnTo>
                  <a:pt x="1776" y="2605"/>
                </a:lnTo>
                <a:lnTo>
                  <a:pt x="1794" y="2540"/>
                </a:lnTo>
                <a:lnTo>
                  <a:pt x="1832" y="2493"/>
                </a:lnTo>
                <a:lnTo>
                  <a:pt x="1893" y="2469"/>
                </a:lnTo>
                <a:lnTo>
                  <a:pt x="2091" y="2427"/>
                </a:lnTo>
                <a:lnTo>
                  <a:pt x="2208" y="2403"/>
                </a:lnTo>
                <a:lnTo>
                  <a:pt x="2302" y="2365"/>
                </a:lnTo>
                <a:lnTo>
                  <a:pt x="2368" y="2333"/>
                </a:lnTo>
                <a:lnTo>
                  <a:pt x="2401" y="2304"/>
                </a:lnTo>
                <a:lnTo>
                  <a:pt x="2424" y="2262"/>
                </a:lnTo>
                <a:lnTo>
                  <a:pt x="2424" y="2187"/>
                </a:lnTo>
                <a:lnTo>
                  <a:pt x="2420" y="2093"/>
                </a:lnTo>
                <a:lnTo>
                  <a:pt x="2410" y="1966"/>
                </a:lnTo>
                <a:lnTo>
                  <a:pt x="2410" y="1857"/>
                </a:lnTo>
                <a:lnTo>
                  <a:pt x="2424" y="1758"/>
                </a:lnTo>
                <a:lnTo>
                  <a:pt x="2453" y="1697"/>
                </a:lnTo>
                <a:lnTo>
                  <a:pt x="2490" y="1655"/>
                </a:lnTo>
                <a:lnTo>
                  <a:pt x="2556" y="1627"/>
                </a:lnTo>
                <a:lnTo>
                  <a:pt x="2645" y="1594"/>
                </a:lnTo>
                <a:lnTo>
                  <a:pt x="2674" y="1570"/>
                </a:lnTo>
                <a:lnTo>
                  <a:pt x="2692" y="1542"/>
                </a:lnTo>
                <a:lnTo>
                  <a:pt x="2692" y="1500"/>
                </a:lnTo>
                <a:lnTo>
                  <a:pt x="2660" y="1458"/>
                </a:lnTo>
                <a:lnTo>
                  <a:pt x="2631" y="1425"/>
                </a:lnTo>
                <a:lnTo>
                  <a:pt x="2415" y="1152"/>
                </a:lnTo>
                <a:lnTo>
                  <a:pt x="2396" y="1129"/>
                </a:lnTo>
                <a:lnTo>
                  <a:pt x="2406" y="1087"/>
                </a:lnTo>
                <a:lnTo>
                  <a:pt x="2434" y="1046"/>
                </a:lnTo>
                <a:lnTo>
                  <a:pt x="2476" y="931"/>
                </a:lnTo>
                <a:lnTo>
                  <a:pt x="2490" y="858"/>
                </a:lnTo>
                <a:lnTo>
                  <a:pt x="2490" y="745"/>
                </a:lnTo>
                <a:lnTo>
                  <a:pt x="2439" y="583"/>
                </a:lnTo>
                <a:lnTo>
                  <a:pt x="2387" y="462"/>
                </a:lnTo>
                <a:lnTo>
                  <a:pt x="2302" y="310"/>
                </a:lnTo>
                <a:lnTo>
                  <a:pt x="2222" y="216"/>
                </a:lnTo>
                <a:lnTo>
                  <a:pt x="2133" y="131"/>
                </a:lnTo>
                <a:lnTo>
                  <a:pt x="2011" y="67"/>
                </a:lnTo>
                <a:lnTo>
                  <a:pt x="1823" y="23"/>
                </a:lnTo>
                <a:lnTo>
                  <a:pt x="1644" y="4"/>
                </a:lnTo>
                <a:lnTo>
                  <a:pt x="1461" y="0"/>
                </a:lnTo>
                <a:lnTo>
                  <a:pt x="1283" y="9"/>
                </a:lnTo>
                <a:lnTo>
                  <a:pt x="1137" y="28"/>
                </a:lnTo>
                <a:lnTo>
                  <a:pt x="996" y="56"/>
                </a:lnTo>
                <a:lnTo>
                  <a:pt x="836" y="117"/>
                </a:lnTo>
                <a:lnTo>
                  <a:pt x="681" y="197"/>
                </a:lnTo>
                <a:lnTo>
                  <a:pt x="488" y="329"/>
                </a:lnTo>
                <a:lnTo>
                  <a:pt x="399" y="400"/>
                </a:lnTo>
                <a:lnTo>
                  <a:pt x="319" y="480"/>
                </a:lnTo>
                <a:lnTo>
                  <a:pt x="230" y="583"/>
                </a:lnTo>
                <a:lnTo>
                  <a:pt x="145" y="710"/>
                </a:lnTo>
                <a:lnTo>
                  <a:pt x="61" y="870"/>
                </a:lnTo>
                <a:lnTo>
                  <a:pt x="18" y="1008"/>
                </a:lnTo>
                <a:lnTo>
                  <a:pt x="0" y="1159"/>
                </a:lnTo>
                <a:lnTo>
                  <a:pt x="9" y="1275"/>
                </a:lnTo>
                <a:lnTo>
                  <a:pt x="32" y="1392"/>
                </a:lnTo>
                <a:lnTo>
                  <a:pt x="84" y="1515"/>
                </a:lnTo>
                <a:lnTo>
                  <a:pt x="235" y="1751"/>
                </a:lnTo>
                <a:lnTo>
                  <a:pt x="432" y="2041"/>
                </a:lnTo>
                <a:lnTo>
                  <a:pt x="512" y="2187"/>
                </a:lnTo>
                <a:lnTo>
                  <a:pt x="545" y="2271"/>
                </a:lnTo>
                <a:lnTo>
                  <a:pt x="564" y="2353"/>
                </a:lnTo>
                <a:lnTo>
                  <a:pt x="573" y="2427"/>
                </a:lnTo>
                <a:lnTo>
                  <a:pt x="578" y="2497"/>
                </a:lnTo>
                <a:lnTo>
                  <a:pt x="583" y="2638"/>
                </a:lnTo>
                <a:lnTo>
                  <a:pt x="564" y="2936"/>
                </a:lnTo>
                <a:lnTo>
                  <a:pt x="1766" y="2936"/>
                </a:lnTo>
              </a:path>
            </a:pathLst>
          </a:custGeom>
          <a:solidFill>
            <a:schemeClr val="bg1"/>
          </a:solidFill>
          <a:ln w="254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6676" name="Rectangle 4"/>
          <p:cNvSpPr>
            <a:spLocks noChangeArrowheads="1"/>
          </p:cNvSpPr>
          <p:nvPr/>
        </p:nvSpPr>
        <p:spPr bwMode="auto">
          <a:xfrm>
            <a:off x="370418" y="2116139"/>
            <a:ext cx="391134" cy="52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GB" sz="2800"/>
              <a:t>5</a:t>
            </a:r>
          </a:p>
        </p:txBody>
      </p:sp>
      <p:sp>
        <p:nvSpPr>
          <p:cNvPr id="156677" name="Rectangle 5"/>
          <p:cNvSpPr>
            <a:spLocks noChangeArrowheads="1"/>
          </p:cNvSpPr>
          <p:nvPr/>
        </p:nvSpPr>
        <p:spPr bwMode="auto">
          <a:xfrm>
            <a:off x="1318684" y="1984375"/>
            <a:ext cx="599524" cy="52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GB" sz="2800"/>
              <a:t>10</a:t>
            </a:r>
          </a:p>
        </p:txBody>
      </p:sp>
      <p:sp>
        <p:nvSpPr>
          <p:cNvPr id="156678" name="AutoShape 6"/>
          <p:cNvSpPr>
            <a:spLocks noChangeArrowheads="1"/>
          </p:cNvSpPr>
          <p:nvPr/>
        </p:nvSpPr>
        <p:spPr bwMode="auto">
          <a:xfrm>
            <a:off x="9264651" y="4397376"/>
            <a:ext cx="1773767" cy="176213"/>
          </a:xfrm>
          <a:prstGeom prst="rightArrow">
            <a:avLst>
              <a:gd name="adj1" fmla="val 50000"/>
              <a:gd name="adj2" fmla="val 377581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6679" name="Rectangle 7"/>
          <p:cNvSpPr>
            <a:spLocks noChangeArrowheads="1"/>
          </p:cNvSpPr>
          <p:nvPr/>
        </p:nvSpPr>
        <p:spPr bwMode="auto">
          <a:xfrm>
            <a:off x="10835218" y="4056064"/>
            <a:ext cx="561821" cy="52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GB" sz="2800"/>
              <a:t>15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537884" y="3041650"/>
            <a:ext cx="2226733" cy="1138238"/>
            <a:chOff x="899" y="2767"/>
            <a:chExt cx="789" cy="1036"/>
          </a:xfrm>
        </p:grpSpPr>
        <p:sp>
          <p:nvSpPr>
            <p:cNvPr id="156681" name="Freeform 9"/>
            <p:cNvSpPr>
              <a:spLocks/>
            </p:cNvSpPr>
            <p:nvPr/>
          </p:nvSpPr>
          <p:spPr bwMode="auto">
            <a:xfrm>
              <a:off x="899" y="2767"/>
              <a:ext cx="780" cy="1027"/>
            </a:xfrm>
            <a:custGeom>
              <a:avLst/>
              <a:gdLst>
                <a:gd name="T0" fmla="*/ 749 w 780"/>
                <a:gd name="T1" fmla="*/ 780 h 1027"/>
                <a:gd name="T2" fmla="*/ 696 w 780"/>
                <a:gd name="T3" fmla="*/ 708 h 1027"/>
                <a:gd name="T4" fmla="*/ 661 w 780"/>
                <a:gd name="T5" fmla="*/ 581 h 1027"/>
                <a:gd name="T6" fmla="*/ 641 w 780"/>
                <a:gd name="T7" fmla="*/ 439 h 1027"/>
                <a:gd name="T8" fmla="*/ 641 w 780"/>
                <a:gd name="T9" fmla="*/ 293 h 1027"/>
                <a:gd name="T10" fmla="*/ 620 w 780"/>
                <a:gd name="T11" fmla="*/ 163 h 1027"/>
                <a:gd name="T12" fmla="*/ 588 w 780"/>
                <a:gd name="T13" fmla="*/ 71 h 1027"/>
                <a:gd name="T14" fmla="*/ 528 w 780"/>
                <a:gd name="T15" fmla="*/ 50 h 1027"/>
                <a:gd name="T16" fmla="*/ 473 w 780"/>
                <a:gd name="T17" fmla="*/ 20 h 1027"/>
                <a:gd name="T18" fmla="*/ 389 w 780"/>
                <a:gd name="T19" fmla="*/ 3 h 1027"/>
                <a:gd name="T20" fmla="*/ 297 w 780"/>
                <a:gd name="T21" fmla="*/ 3 h 1027"/>
                <a:gd name="T22" fmla="*/ 208 w 780"/>
                <a:gd name="T23" fmla="*/ 24 h 1027"/>
                <a:gd name="T24" fmla="*/ 137 w 780"/>
                <a:gd name="T25" fmla="*/ 67 h 1027"/>
                <a:gd name="T26" fmla="*/ 75 w 780"/>
                <a:gd name="T27" fmla="*/ 130 h 1027"/>
                <a:gd name="T28" fmla="*/ 34 w 780"/>
                <a:gd name="T29" fmla="*/ 206 h 1027"/>
                <a:gd name="T30" fmla="*/ 10 w 780"/>
                <a:gd name="T31" fmla="*/ 272 h 1027"/>
                <a:gd name="T32" fmla="*/ 0 w 780"/>
                <a:gd name="T33" fmla="*/ 337 h 1027"/>
                <a:gd name="T34" fmla="*/ 18 w 780"/>
                <a:gd name="T35" fmla="*/ 442 h 1027"/>
                <a:gd name="T36" fmla="*/ 30 w 780"/>
                <a:gd name="T37" fmla="*/ 515 h 1027"/>
                <a:gd name="T38" fmla="*/ 66 w 780"/>
                <a:gd name="T39" fmla="*/ 563 h 1027"/>
                <a:gd name="T40" fmla="*/ 103 w 780"/>
                <a:gd name="T41" fmla="*/ 612 h 1027"/>
                <a:gd name="T42" fmla="*/ 156 w 780"/>
                <a:gd name="T43" fmla="*/ 685 h 1027"/>
                <a:gd name="T44" fmla="*/ 215 w 780"/>
                <a:gd name="T45" fmla="*/ 758 h 1027"/>
                <a:gd name="T46" fmla="*/ 254 w 780"/>
                <a:gd name="T47" fmla="*/ 812 h 1027"/>
                <a:gd name="T48" fmla="*/ 280 w 780"/>
                <a:gd name="T49" fmla="*/ 854 h 1027"/>
                <a:gd name="T50" fmla="*/ 311 w 780"/>
                <a:gd name="T51" fmla="*/ 881 h 1027"/>
                <a:gd name="T52" fmla="*/ 370 w 780"/>
                <a:gd name="T53" fmla="*/ 901 h 1027"/>
                <a:gd name="T54" fmla="*/ 427 w 780"/>
                <a:gd name="T55" fmla="*/ 930 h 1027"/>
                <a:gd name="T56" fmla="*/ 489 w 780"/>
                <a:gd name="T57" fmla="*/ 978 h 1027"/>
                <a:gd name="T58" fmla="*/ 537 w 780"/>
                <a:gd name="T59" fmla="*/ 1012 h 1027"/>
                <a:gd name="T60" fmla="*/ 580 w 780"/>
                <a:gd name="T61" fmla="*/ 1026 h 1027"/>
                <a:gd name="T62" fmla="*/ 623 w 780"/>
                <a:gd name="T63" fmla="*/ 1018 h 1027"/>
                <a:gd name="T64" fmla="*/ 655 w 780"/>
                <a:gd name="T65" fmla="*/ 993 h 1027"/>
                <a:gd name="T66" fmla="*/ 699 w 780"/>
                <a:gd name="T67" fmla="*/ 936 h 1027"/>
                <a:gd name="T68" fmla="*/ 737 w 780"/>
                <a:gd name="T69" fmla="*/ 885 h 1027"/>
                <a:gd name="T70" fmla="*/ 762 w 780"/>
                <a:gd name="T71" fmla="*/ 870 h 1027"/>
                <a:gd name="T72" fmla="*/ 772 w 780"/>
                <a:gd name="T73" fmla="*/ 822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0" h="1027">
                  <a:moveTo>
                    <a:pt x="772" y="822"/>
                  </a:moveTo>
                  <a:lnTo>
                    <a:pt x="749" y="780"/>
                  </a:lnTo>
                  <a:lnTo>
                    <a:pt x="725" y="743"/>
                  </a:lnTo>
                  <a:lnTo>
                    <a:pt x="696" y="708"/>
                  </a:lnTo>
                  <a:lnTo>
                    <a:pt x="674" y="654"/>
                  </a:lnTo>
                  <a:lnTo>
                    <a:pt x="661" y="581"/>
                  </a:lnTo>
                  <a:lnTo>
                    <a:pt x="651" y="511"/>
                  </a:lnTo>
                  <a:lnTo>
                    <a:pt x="641" y="439"/>
                  </a:lnTo>
                  <a:lnTo>
                    <a:pt x="635" y="356"/>
                  </a:lnTo>
                  <a:lnTo>
                    <a:pt x="641" y="293"/>
                  </a:lnTo>
                  <a:lnTo>
                    <a:pt x="633" y="223"/>
                  </a:lnTo>
                  <a:lnTo>
                    <a:pt x="620" y="163"/>
                  </a:lnTo>
                  <a:lnTo>
                    <a:pt x="604" y="109"/>
                  </a:lnTo>
                  <a:lnTo>
                    <a:pt x="588" y="71"/>
                  </a:lnTo>
                  <a:lnTo>
                    <a:pt x="553" y="61"/>
                  </a:lnTo>
                  <a:lnTo>
                    <a:pt x="528" y="50"/>
                  </a:lnTo>
                  <a:lnTo>
                    <a:pt x="503" y="32"/>
                  </a:lnTo>
                  <a:lnTo>
                    <a:pt x="473" y="20"/>
                  </a:lnTo>
                  <a:lnTo>
                    <a:pt x="437" y="10"/>
                  </a:lnTo>
                  <a:lnTo>
                    <a:pt x="389" y="3"/>
                  </a:lnTo>
                  <a:lnTo>
                    <a:pt x="342" y="0"/>
                  </a:lnTo>
                  <a:lnTo>
                    <a:pt x="297" y="3"/>
                  </a:lnTo>
                  <a:lnTo>
                    <a:pt x="251" y="11"/>
                  </a:lnTo>
                  <a:lnTo>
                    <a:pt x="208" y="24"/>
                  </a:lnTo>
                  <a:lnTo>
                    <a:pt x="174" y="42"/>
                  </a:lnTo>
                  <a:lnTo>
                    <a:pt x="137" y="67"/>
                  </a:lnTo>
                  <a:lnTo>
                    <a:pt x="101" y="98"/>
                  </a:lnTo>
                  <a:lnTo>
                    <a:pt x="75" y="130"/>
                  </a:lnTo>
                  <a:lnTo>
                    <a:pt x="50" y="172"/>
                  </a:lnTo>
                  <a:lnTo>
                    <a:pt x="34" y="206"/>
                  </a:lnTo>
                  <a:lnTo>
                    <a:pt x="21" y="237"/>
                  </a:lnTo>
                  <a:lnTo>
                    <a:pt x="10" y="272"/>
                  </a:lnTo>
                  <a:lnTo>
                    <a:pt x="1" y="304"/>
                  </a:lnTo>
                  <a:lnTo>
                    <a:pt x="0" y="337"/>
                  </a:lnTo>
                  <a:lnTo>
                    <a:pt x="6" y="393"/>
                  </a:lnTo>
                  <a:lnTo>
                    <a:pt x="18" y="442"/>
                  </a:lnTo>
                  <a:lnTo>
                    <a:pt x="22" y="488"/>
                  </a:lnTo>
                  <a:lnTo>
                    <a:pt x="30" y="515"/>
                  </a:lnTo>
                  <a:lnTo>
                    <a:pt x="46" y="537"/>
                  </a:lnTo>
                  <a:lnTo>
                    <a:pt x="66" y="563"/>
                  </a:lnTo>
                  <a:lnTo>
                    <a:pt x="84" y="589"/>
                  </a:lnTo>
                  <a:lnTo>
                    <a:pt x="103" y="612"/>
                  </a:lnTo>
                  <a:lnTo>
                    <a:pt x="127" y="641"/>
                  </a:lnTo>
                  <a:lnTo>
                    <a:pt x="156" y="685"/>
                  </a:lnTo>
                  <a:lnTo>
                    <a:pt x="186" y="723"/>
                  </a:lnTo>
                  <a:lnTo>
                    <a:pt x="215" y="758"/>
                  </a:lnTo>
                  <a:lnTo>
                    <a:pt x="236" y="782"/>
                  </a:lnTo>
                  <a:lnTo>
                    <a:pt x="254" y="812"/>
                  </a:lnTo>
                  <a:lnTo>
                    <a:pt x="271" y="836"/>
                  </a:lnTo>
                  <a:lnTo>
                    <a:pt x="280" y="854"/>
                  </a:lnTo>
                  <a:lnTo>
                    <a:pt x="294" y="869"/>
                  </a:lnTo>
                  <a:lnTo>
                    <a:pt x="311" y="881"/>
                  </a:lnTo>
                  <a:lnTo>
                    <a:pt x="337" y="890"/>
                  </a:lnTo>
                  <a:lnTo>
                    <a:pt x="370" y="901"/>
                  </a:lnTo>
                  <a:lnTo>
                    <a:pt x="400" y="914"/>
                  </a:lnTo>
                  <a:lnTo>
                    <a:pt x="427" y="930"/>
                  </a:lnTo>
                  <a:lnTo>
                    <a:pt x="455" y="952"/>
                  </a:lnTo>
                  <a:lnTo>
                    <a:pt x="489" y="978"/>
                  </a:lnTo>
                  <a:lnTo>
                    <a:pt x="514" y="997"/>
                  </a:lnTo>
                  <a:lnTo>
                    <a:pt x="537" y="1012"/>
                  </a:lnTo>
                  <a:lnTo>
                    <a:pt x="556" y="1022"/>
                  </a:lnTo>
                  <a:lnTo>
                    <a:pt x="580" y="1026"/>
                  </a:lnTo>
                  <a:lnTo>
                    <a:pt x="606" y="1025"/>
                  </a:lnTo>
                  <a:lnTo>
                    <a:pt x="623" y="1018"/>
                  </a:lnTo>
                  <a:lnTo>
                    <a:pt x="641" y="1005"/>
                  </a:lnTo>
                  <a:lnTo>
                    <a:pt x="655" y="993"/>
                  </a:lnTo>
                  <a:lnTo>
                    <a:pt x="676" y="969"/>
                  </a:lnTo>
                  <a:lnTo>
                    <a:pt x="699" y="936"/>
                  </a:lnTo>
                  <a:lnTo>
                    <a:pt x="718" y="909"/>
                  </a:lnTo>
                  <a:lnTo>
                    <a:pt x="737" y="885"/>
                  </a:lnTo>
                  <a:lnTo>
                    <a:pt x="750" y="876"/>
                  </a:lnTo>
                  <a:lnTo>
                    <a:pt x="762" y="870"/>
                  </a:lnTo>
                  <a:lnTo>
                    <a:pt x="779" y="865"/>
                  </a:lnTo>
                  <a:lnTo>
                    <a:pt x="772" y="822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6682" name="Freeform 10"/>
            <p:cNvSpPr>
              <a:spLocks/>
            </p:cNvSpPr>
            <p:nvPr/>
          </p:nvSpPr>
          <p:spPr bwMode="auto">
            <a:xfrm>
              <a:off x="899" y="2767"/>
              <a:ext cx="789" cy="1036"/>
            </a:xfrm>
            <a:custGeom>
              <a:avLst/>
              <a:gdLst>
                <a:gd name="T0" fmla="*/ 595 w 789"/>
                <a:gd name="T1" fmla="*/ 71 h 1036"/>
                <a:gd name="T2" fmla="*/ 560 w 789"/>
                <a:gd name="T3" fmla="*/ 61 h 1036"/>
                <a:gd name="T4" fmla="*/ 534 w 789"/>
                <a:gd name="T5" fmla="*/ 50 h 1036"/>
                <a:gd name="T6" fmla="*/ 508 w 789"/>
                <a:gd name="T7" fmla="*/ 32 h 1036"/>
                <a:gd name="T8" fmla="*/ 478 w 789"/>
                <a:gd name="T9" fmla="*/ 20 h 1036"/>
                <a:gd name="T10" fmla="*/ 441 w 789"/>
                <a:gd name="T11" fmla="*/ 10 h 1036"/>
                <a:gd name="T12" fmla="*/ 394 w 789"/>
                <a:gd name="T13" fmla="*/ 3 h 1036"/>
                <a:gd name="T14" fmla="*/ 347 w 789"/>
                <a:gd name="T15" fmla="*/ 0 h 1036"/>
                <a:gd name="T16" fmla="*/ 300 w 789"/>
                <a:gd name="T17" fmla="*/ 3 h 1036"/>
                <a:gd name="T18" fmla="*/ 254 w 789"/>
                <a:gd name="T19" fmla="*/ 11 h 1036"/>
                <a:gd name="T20" fmla="*/ 211 w 789"/>
                <a:gd name="T21" fmla="*/ 24 h 1036"/>
                <a:gd name="T22" fmla="*/ 176 w 789"/>
                <a:gd name="T23" fmla="*/ 42 h 1036"/>
                <a:gd name="T24" fmla="*/ 138 w 789"/>
                <a:gd name="T25" fmla="*/ 68 h 1036"/>
                <a:gd name="T26" fmla="*/ 102 w 789"/>
                <a:gd name="T27" fmla="*/ 99 h 1036"/>
                <a:gd name="T28" fmla="*/ 76 w 789"/>
                <a:gd name="T29" fmla="*/ 131 h 1036"/>
                <a:gd name="T30" fmla="*/ 51 w 789"/>
                <a:gd name="T31" fmla="*/ 173 h 1036"/>
                <a:gd name="T32" fmla="*/ 34 w 789"/>
                <a:gd name="T33" fmla="*/ 208 h 1036"/>
                <a:gd name="T34" fmla="*/ 21 w 789"/>
                <a:gd name="T35" fmla="*/ 239 h 1036"/>
                <a:gd name="T36" fmla="*/ 10 w 789"/>
                <a:gd name="T37" fmla="*/ 275 h 1036"/>
                <a:gd name="T38" fmla="*/ 1 w 789"/>
                <a:gd name="T39" fmla="*/ 307 h 1036"/>
                <a:gd name="T40" fmla="*/ 0 w 789"/>
                <a:gd name="T41" fmla="*/ 341 h 1036"/>
                <a:gd name="T42" fmla="*/ 6 w 789"/>
                <a:gd name="T43" fmla="*/ 397 h 1036"/>
                <a:gd name="T44" fmla="*/ 18 w 789"/>
                <a:gd name="T45" fmla="*/ 446 h 1036"/>
                <a:gd name="T46" fmla="*/ 22 w 789"/>
                <a:gd name="T47" fmla="*/ 492 h 1036"/>
                <a:gd name="T48" fmla="*/ 30 w 789"/>
                <a:gd name="T49" fmla="*/ 519 h 1036"/>
                <a:gd name="T50" fmla="*/ 46 w 789"/>
                <a:gd name="T51" fmla="*/ 542 h 1036"/>
                <a:gd name="T52" fmla="*/ 67 w 789"/>
                <a:gd name="T53" fmla="*/ 567 h 1036"/>
                <a:gd name="T54" fmla="*/ 85 w 789"/>
                <a:gd name="T55" fmla="*/ 595 h 1036"/>
                <a:gd name="T56" fmla="*/ 104 w 789"/>
                <a:gd name="T57" fmla="*/ 618 h 1036"/>
                <a:gd name="T58" fmla="*/ 128 w 789"/>
                <a:gd name="T59" fmla="*/ 647 h 1036"/>
                <a:gd name="T60" fmla="*/ 158 w 789"/>
                <a:gd name="T61" fmla="*/ 690 h 1036"/>
                <a:gd name="T62" fmla="*/ 188 w 789"/>
                <a:gd name="T63" fmla="*/ 729 h 1036"/>
                <a:gd name="T64" fmla="*/ 217 w 789"/>
                <a:gd name="T65" fmla="*/ 764 h 1036"/>
                <a:gd name="T66" fmla="*/ 238 w 789"/>
                <a:gd name="T67" fmla="*/ 789 h 1036"/>
                <a:gd name="T68" fmla="*/ 258 w 789"/>
                <a:gd name="T69" fmla="*/ 819 h 1036"/>
                <a:gd name="T70" fmla="*/ 274 w 789"/>
                <a:gd name="T71" fmla="*/ 844 h 1036"/>
                <a:gd name="T72" fmla="*/ 283 w 789"/>
                <a:gd name="T73" fmla="*/ 862 h 1036"/>
                <a:gd name="T74" fmla="*/ 297 w 789"/>
                <a:gd name="T75" fmla="*/ 877 h 1036"/>
                <a:gd name="T76" fmla="*/ 315 w 789"/>
                <a:gd name="T77" fmla="*/ 889 h 1036"/>
                <a:gd name="T78" fmla="*/ 341 w 789"/>
                <a:gd name="T79" fmla="*/ 898 h 1036"/>
                <a:gd name="T80" fmla="*/ 374 w 789"/>
                <a:gd name="T81" fmla="*/ 909 h 1036"/>
                <a:gd name="T82" fmla="*/ 404 w 789"/>
                <a:gd name="T83" fmla="*/ 922 h 1036"/>
                <a:gd name="T84" fmla="*/ 432 w 789"/>
                <a:gd name="T85" fmla="*/ 938 h 1036"/>
                <a:gd name="T86" fmla="*/ 461 w 789"/>
                <a:gd name="T87" fmla="*/ 960 h 1036"/>
                <a:gd name="T88" fmla="*/ 494 w 789"/>
                <a:gd name="T89" fmla="*/ 987 h 1036"/>
                <a:gd name="T90" fmla="*/ 519 w 789"/>
                <a:gd name="T91" fmla="*/ 1007 h 1036"/>
                <a:gd name="T92" fmla="*/ 544 w 789"/>
                <a:gd name="T93" fmla="*/ 1021 h 1036"/>
                <a:gd name="T94" fmla="*/ 563 w 789"/>
                <a:gd name="T95" fmla="*/ 1031 h 1036"/>
                <a:gd name="T96" fmla="*/ 587 w 789"/>
                <a:gd name="T97" fmla="*/ 1035 h 1036"/>
                <a:gd name="T98" fmla="*/ 613 w 789"/>
                <a:gd name="T99" fmla="*/ 1034 h 1036"/>
                <a:gd name="T100" fmla="*/ 630 w 789"/>
                <a:gd name="T101" fmla="*/ 1027 h 1036"/>
                <a:gd name="T102" fmla="*/ 649 w 789"/>
                <a:gd name="T103" fmla="*/ 1015 h 1036"/>
                <a:gd name="T104" fmla="*/ 663 w 789"/>
                <a:gd name="T105" fmla="*/ 1002 h 1036"/>
                <a:gd name="T106" fmla="*/ 684 w 789"/>
                <a:gd name="T107" fmla="*/ 978 h 1036"/>
                <a:gd name="T108" fmla="*/ 707 w 789"/>
                <a:gd name="T109" fmla="*/ 945 h 1036"/>
                <a:gd name="T110" fmla="*/ 726 w 789"/>
                <a:gd name="T111" fmla="*/ 917 h 1036"/>
                <a:gd name="T112" fmla="*/ 747 w 789"/>
                <a:gd name="T113" fmla="*/ 893 h 1036"/>
                <a:gd name="T114" fmla="*/ 759 w 789"/>
                <a:gd name="T115" fmla="*/ 884 h 1036"/>
                <a:gd name="T116" fmla="*/ 771 w 789"/>
                <a:gd name="T117" fmla="*/ 878 h 1036"/>
                <a:gd name="T118" fmla="*/ 788 w 789"/>
                <a:gd name="T119" fmla="*/ 873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9" h="1036">
                  <a:moveTo>
                    <a:pt x="595" y="71"/>
                  </a:moveTo>
                  <a:lnTo>
                    <a:pt x="560" y="61"/>
                  </a:lnTo>
                  <a:lnTo>
                    <a:pt x="534" y="50"/>
                  </a:lnTo>
                  <a:lnTo>
                    <a:pt x="508" y="32"/>
                  </a:lnTo>
                  <a:lnTo>
                    <a:pt x="478" y="20"/>
                  </a:lnTo>
                  <a:lnTo>
                    <a:pt x="441" y="10"/>
                  </a:lnTo>
                  <a:lnTo>
                    <a:pt x="394" y="3"/>
                  </a:lnTo>
                  <a:lnTo>
                    <a:pt x="347" y="0"/>
                  </a:lnTo>
                  <a:lnTo>
                    <a:pt x="300" y="3"/>
                  </a:lnTo>
                  <a:lnTo>
                    <a:pt x="254" y="11"/>
                  </a:lnTo>
                  <a:lnTo>
                    <a:pt x="211" y="24"/>
                  </a:lnTo>
                  <a:lnTo>
                    <a:pt x="176" y="42"/>
                  </a:lnTo>
                  <a:lnTo>
                    <a:pt x="138" y="68"/>
                  </a:lnTo>
                  <a:lnTo>
                    <a:pt x="102" y="99"/>
                  </a:lnTo>
                  <a:lnTo>
                    <a:pt x="76" y="131"/>
                  </a:lnTo>
                  <a:lnTo>
                    <a:pt x="51" y="173"/>
                  </a:lnTo>
                  <a:lnTo>
                    <a:pt x="34" y="208"/>
                  </a:lnTo>
                  <a:lnTo>
                    <a:pt x="21" y="239"/>
                  </a:lnTo>
                  <a:lnTo>
                    <a:pt x="10" y="275"/>
                  </a:lnTo>
                  <a:lnTo>
                    <a:pt x="1" y="307"/>
                  </a:lnTo>
                  <a:lnTo>
                    <a:pt x="0" y="341"/>
                  </a:lnTo>
                  <a:lnTo>
                    <a:pt x="6" y="397"/>
                  </a:lnTo>
                  <a:lnTo>
                    <a:pt x="18" y="446"/>
                  </a:lnTo>
                  <a:lnTo>
                    <a:pt x="22" y="492"/>
                  </a:lnTo>
                  <a:lnTo>
                    <a:pt x="30" y="519"/>
                  </a:lnTo>
                  <a:lnTo>
                    <a:pt x="46" y="542"/>
                  </a:lnTo>
                  <a:lnTo>
                    <a:pt x="67" y="567"/>
                  </a:lnTo>
                  <a:lnTo>
                    <a:pt x="85" y="595"/>
                  </a:lnTo>
                  <a:lnTo>
                    <a:pt x="104" y="618"/>
                  </a:lnTo>
                  <a:lnTo>
                    <a:pt x="128" y="647"/>
                  </a:lnTo>
                  <a:lnTo>
                    <a:pt x="158" y="690"/>
                  </a:lnTo>
                  <a:lnTo>
                    <a:pt x="188" y="729"/>
                  </a:lnTo>
                  <a:lnTo>
                    <a:pt x="217" y="764"/>
                  </a:lnTo>
                  <a:lnTo>
                    <a:pt x="238" y="789"/>
                  </a:lnTo>
                  <a:lnTo>
                    <a:pt x="258" y="819"/>
                  </a:lnTo>
                  <a:lnTo>
                    <a:pt x="274" y="844"/>
                  </a:lnTo>
                  <a:lnTo>
                    <a:pt x="283" y="862"/>
                  </a:lnTo>
                  <a:lnTo>
                    <a:pt x="297" y="877"/>
                  </a:lnTo>
                  <a:lnTo>
                    <a:pt x="315" y="889"/>
                  </a:lnTo>
                  <a:lnTo>
                    <a:pt x="341" y="898"/>
                  </a:lnTo>
                  <a:lnTo>
                    <a:pt x="374" y="909"/>
                  </a:lnTo>
                  <a:lnTo>
                    <a:pt x="404" y="922"/>
                  </a:lnTo>
                  <a:lnTo>
                    <a:pt x="432" y="938"/>
                  </a:lnTo>
                  <a:lnTo>
                    <a:pt x="461" y="960"/>
                  </a:lnTo>
                  <a:lnTo>
                    <a:pt x="494" y="987"/>
                  </a:lnTo>
                  <a:lnTo>
                    <a:pt x="519" y="1007"/>
                  </a:lnTo>
                  <a:lnTo>
                    <a:pt x="544" y="1021"/>
                  </a:lnTo>
                  <a:lnTo>
                    <a:pt x="563" y="1031"/>
                  </a:lnTo>
                  <a:lnTo>
                    <a:pt x="587" y="1035"/>
                  </a:lnTo>
                  <a:lnTo>
                    <a:pt x="613" y="1034"/>
                  </a:lnTo>
                  <a:lnTo>
                    <a:pt x="630" y="1027"/>
                  </a:lnTo>
                  <a:lnTo>
                    <a:pt x="649" y="1015"/>
                  </a:lnTo>
                  <a:lnTo>
                    <a:pt x="663" y="1002"/>
                  </a:lnTo>
                  <a:lnTo>
                    <a:pt x="684" y="978"/>
                  </a:lnTo>
                  <a:lnTo>
                    <a:pt x="707" y="945"/>
                  </a:lnTo>
                  <a:lnTo>
                    <a:pt x="726" y="917"/>
                  </a:lnTo>
                  <a:lnTo>
                    <a:pt x="747" y="893"/>
                  </a:lnTo>
                  <a:lnTo>
                    <a:pt x="759" y="884"/>
                  </a:lnTo>
                  <a:lnTo>
                    <a:pt x="771" y="878"/>
                  </a:lnTo>
                  <a:lnTo>
                    <a:pt x="788" y="873"/>
                  </a:lnTo>
                </a:path>
              </a:pathLst>
            </a:custGeom>
            <a:solidFill>
              <a:schemeClr val="bg1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2743201" y="3160713"/>
            <a:ext cx="1530351" cy="709612"/>
            <a:chOff x="972" y="2876"/>
            <a:chExt cx="542" cy="646"/>
          </a:xfrm>
        </p:grpSpPr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972" y="2876"/>
              <a:ext cx="533" cy="637"/>
              <a:chOff x="972" y="2876"/>
              <a:chExt cx="533" cy="637"/>
            </a:xfrm>
          </p:grpSpPr>
          <p:sp>
            <p:nvSpPr>
              <p:cNvPr id="156685" name="Freeform 13"/>
              <p:cNvSpPr>
                <a:spLocks/>
              </p:cNvSpPr>
              <p:nvPr/>
            </p:nvSpPr>
            <p:spPr bwMode="auto">
              <a:xfrm>
                <a:off x="1174" y="2876"/>
                <a:ext cx="206" cy="134"/>
              </a:xfrm>
              <a:custGeom>
                <a:avLst/>
                <a:gdLst>
                  <a:gd name="T0" fmla="*/ 190 w 206"/>
                  <a:gd name="T1" fmla="*/ 133 h 134"/>
                  <a:gd name="T2" fmla="*/ 182 w 206"/>
                  <a:gd name="T3" fmla="*/ 108 h 134"/>
                  <a:gd name="T4" fmla="*/ 173 w 206"/>
                  <a:gd name="T5" fmla="*/ 91 h 134"/>
                  <a:gd name="T6" fmla="*/ 162 w 206"/>
                  <a:gd name="T7" fmla="*/ 79 h 134"/>
                  <a:gd name="T8" fmla="*/ 144 w 206"/>
                  <a:gd name="T9" fmla="*/ 72 h 134"/>
                  <a:gd name="T10" fmla="*/ 117 w 206"/>
                  <a:gd name="T11" fmla="*/ 68 h 134"/>
                  <a:gd name="T12" fmla="*/ 90 w 206"/>
                  <a:gd name="T13" fmla="*/ 65 h 134"/>
                  <a:gd name="T14" fmla="*/ 47 w 206"/>
                  <a:gd name="T15" fmla="*/ 58 h 134"/>
                  <a:gd name="T16" fmla="*/ 23 w 206"/>
                  <a:gd name="T17" fmla="*/ 52 h 134"/>
                  <a:gd name="T18" fmla="*/ 0 w 206"/>
                  <a:gd name="T19" fmla="*/ 44 h 134"/>
                  <a:gd name="T20" fmla="*/ 41 w 206"/>
                  <a:gd name="T21" fmla="*/ 34 h 134"/>
                  <a:gd name="T22" fmla="*/ 70 w 206"/>
                  <a:gd name="T23" fmla="*/ 24 h 134"/>
                  <a:gd name="T24" fmla="*/ 106 w 206"/>
                  <a:gd name="T25" fmla="*/ 8 h 134"/>
                  <a:gd name="T26" fmla="*/ 137 w 206"/>
                  <a:gd name="T27" fmla="*/ 0 h 134"/>
                  <a:gd name="T28" fmla="*/ 174 w 206"/>
                  <a:gd name="T29" fmla="*/ 6 h 134"/>
                  <a:gd name="T30" fmla="*/ 193 w 206"/>
                  <a:gd name="T31" fmla="*/ 16 h 134"/>
                  <a:gd name="T32" fmla="*/ 202 w 206"/>
                  <a:gd name="T33" fmla="*/ 31 h 134"/>
                  <a:gd name="T34" fmla="*/ 205 w 206"/>
                  <a:gd name="T35" fmla="*/ 54 h 134"/>
                  <a:gd name="T36" fmla="*/ 199 w 206"/>
                  <a:gd name="T37" fmla="*/ 81 h 134"/>
                  <a:gd name="T38" fmla="*/ 194 w 206"/>
                  <a:gd name="T39" fmla="*/ 108 h 134"/>
                  <a:gd name="T40" fmla="*/ 190 w 206"/>
                  <a:gd name="T41" fmla="*/ 1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6" h="134">
                    <a:moveTo>
                      <a:pt x="190" y="133"/>
                    </a:moveTo>
                    <a:lnTo>
                      <a:pt x="182" y="108"/>
                    </a:lnTo>
                    <a:lnTo>
                      <a:pt x="173" y="91"/>
                    </a:lnTo>
                    <a:lnTo>
                      <a:pt x="162" y="79"/>
                    </a:lnTo>
                    <a:lnTo>
                      <a:pt x="144" y="72"/>
                    </a:lnTo>
                    <a:lnTo>
                      <a:pt x="117" y="68"/>
                    </a:lnTo>
                    <a:lnTo>
                      <a:pt x="90" y="65"/>
                    </a:lnTo>
                    <a:lnTo>
                      <a:pt x="47" y="58"/>
                    </a:lnTo>
                    <a:lnTo>
                      <a:pt x="23" y="52"/>
                    </a:lnTo>
                    <a:lnTo>
                      <a:pt x="0" y="44"/>
                    </a:lnTo>
                    <a:lnTo>
                      <a:pt x="41" y="34"/>
                    </a:lnTo>
                    <a:lnTo>
                      <a:pt x="70" y="24"/>
                    </a:lnTo>
                    <a:lnTo>
                      <a:pt x="106" y="8"/>
                    </a:lnTo>
                    <a:lnTo>
                      <a:pt x="137" y="0"/>
                    </a:lnTo>
                    <a:lnTo>
                      <a:pt x="174" y="6"/>
                    </a:lnTo>
                    <a:lnTo>
                      <a:pt x="193" y="16"/>
                    </a:lnTo>
                    <a:lnTo>
                      <a:pt x="202" y="31"/>
                    </a:lnTo>
                    <a:lnTo>
                      <a:pt x="205" y="54"/>
                    </a:lnTo>
                    <a:lnTo>
                      <a:pt x="199" y="81"/>
                    </a:lnTo>
                    <a:lnTo>
                      <a:pt x="194" y="108"/>
                    </a:lnTo>
                    <a:lnTo>
                      <a:pt x="190" y="133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6686" name="Freeform 14"/>
              <p:cNvSpPr>
                <a:spLocks/>
              </p:cNvSpPr>
              <p:nvPr/>
            </p:nvSpPr>
            <p:spPr bwMode="auto">
              <a:xfrm>
                <a:off x="972" y="2935"/>
                <a:ext cx="156" cy="300"/>
              </a:xfrm>
              <a:custGeom>
                <a:avLst/>
                <a:gdLst>
                  <a:gd name="T0" fmla="*/ 22 w 156"/>
                  <a:gd name="T1" fmla="*/ 299 h 300"/>
                  <a:gd name="T2" fmla="*/ 11 w 156"/>
                  <a:gd name="T3" fmla="*/ 260 h 300"/>
                  <a:gd name="T4" fmla="*/ 3 w 156"/>
                  <a:gd name="T5" fmla="*/ 229 h 300"/>
                  <a:gd name="T6" fmla="*/ 0 w 156"/>
                  <a:gd name="T7" fmla="*/ 189 h 300"/>
                  <a:gd name="T8" fmla="*/ 2 w 156"/>
                  <a:gd name="T9" fmla="*/ 155 h 300"/>
                  <a:gd name="T10" fmla="*/ 7 w 156"/>
                  <a:gd name="T11" fmla="*/ 116 h 300"/>
                  <a:gd name="T12" fmla="*/ 14 w 156"/>
                  <a:gd name="T13" fmla="*/ 88 h 300"/>
                  <a:gd name="T14" fmla="*/ 23 w 156"/>
                  <a:gd name="T15" fmla="*/ 65 h 300"/>
                  <a:gd name="T16" fmla="*/ 43 w 156"/>
                  <a:gd name="T17" fmla="*/ 42 h 300"/>
                  <a:gd name="T18" fmla="*/ 66 w 156"/>
                  <a:gd name="T19" fmla="*/ 25 h 300"/>
                  <a:gd name="T20" fmla="*/ 91 w 156"/>
                  <a:gd name="T21" fmla="*/ 13 h 300"/>
                  <a:gd name="T22" fmla="*/ 124 w 156"/>
                  <a:gd name="T23" fmla="*/ 5 h 300"/>
                  <a:gd name="T24" fmla="*/ 155 w 156"/>
                  <a:gd name="T25" fmla="*/ 0 h 300"/>
                  <a:gd name="T26" fmla="*/ 130 w 156"/>
                  <a:gd name="T27" fmla="*/ 11 h 300"/>
                  <a:gd name="T28" fmla="*/ 112 w 156"/>
                  <a:gd name="T29" fmla="*/ 22 h 300"/>
                  <a:gd name="T30" fmla="*/ 100 w 156"/>
                  <a:gd name="T31" fmla="*/ 31 h 300"/>
                  <a:gd name="T32" fmla="*/ 86 w 156"/>
                  <a:gd name="T33" fmla="*/ 46 h 300"/>
                  <a:gd name="T34" fmla="*/ 74 w 156"/>
                  <a:gd name="T35" fmla="*/ 57 h 300"/>
                  <a:gd name="T36" fmla="*/ 64 w 156"/>
                  <a:gd name="T37" fmla="*/ 75 h 300"/>
                  <a:gd name="T38" fmla="*/ 51 w 156"/>
                  <a:gd name="T39" fmla="*/ 95 h 300"/>
                  <a:gd name="T40" fmla="*/ 41 w 156"/>
                  <a:gd name="T41" fmla="*/ 118 h 300"/>
                  <a:gd name="T42" fmla="*/ 32 w 156"/>
                  <a:gd name="T43" fmla="*/ 142 h 300"/>
                  <a:gd name="T44" fmla="*/ 27 w 156"/>
                  <a:gd name="T45" fmla="*/ 167 h 300"/>
                  <a:gd name="T46" fmla="*/ 20 w 156"/>
                  <a:gd name="T47" fmla="*/ 199 h 300"/>
                  <a:gd name="T48" fmla="*/ 17 w 156"/>
                  <a:gd name="T49" fmla="*/ 230 h 300"/>
                  <a:gd name="T50" fmla="*/ 22 w 156"/>
                  <a:gd name="T51" fmla="*/ 298 h 300"/>
                  <a:gd name="T52" fmla="*/ 22 w 156"/>
                  <a:gd name="T53" fmla="*/ 299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6" h="300">
                    <a:moveTo>
                      <a:pt x="22" y="299"/>
                    </a:moveTo>
                    <a:lnTo>
                      <a:pt x="11" y="260"/>
                    </a:lnTo>
                    <a:lnTo>
                      <a:pt x="3" y="229"/>
                    </a:lnTo>
                    <a:lnTo>
                      <a:pt x="0" y="189"/>
                    </a:lnTo>
                    <a:lnTo>
                      <a:pt x="2" y="155"/>
                    </a:lnTo>
                    <a:lnTo>
                      <a:pt x="7" y="116"/>
                    </a:lnTo>
                    <a:lnTo>
                      <a:pt x="14" y="88"/>
                    </a:lnTo>
                    <a:lnTo>
                      <a:pt x="23" y="65"/>
                    </a:lnTo>
                    <a:lnTo>
                      <a:pt x="43" y="42"/>
                    </a:lnTo>
                    <a:lnTo>
                      <a:pt x="66" y="25"/>
                    </a:lnTo>
                    <a:lnTo>
                      <a:pt x="91" y="13"/>
                    </a:lnTo>
                    <a:lnTo>
                      <a:pt x="124" y="5"/>
                    </a:lnTo>
                    <a:lnTo>
                      <a:pt x="155" y="0"/>
                    </a:lnTo>
                    <a:lnTo>
                      <a:pt x="130" y="11"/>
                    </a:lnTo>
                    <a:lnTo>
                      <a:pt x="112" y="22"/>
                    </a:lnTo>
                    <a:lnTo>
                      <a:pt x="100" y="31"/>
                    </a:lnTo>
                    <a:lnTo>
                      <a:pt x="86" y="46"/>
                    </a:lnTo>
                    <a:lnTo>
                      <a:pt x="74" y="57"/>
                    </a:lnTo>
                    <a:lnTo>
                      <a:pt x="64" y="75"/>
                    </a:lnTo>
                    <a:lnTo>
                      <a:pt x="51" y="95"/>
                    </a:lnTo>
                    <a:lnTo>
                      <a:pt x="41" y="118"/>
                    </a:lnTo>
                    <a:lnTo>
                      <a:pt x="32" y="142"/>
                    </a:lnTo>
                    <a:lnTo>
                      <a:pt x="27" y="167"/>
                    </a:lnTo>
                    <a:lnTo>
                      <a:pt x="20" y="199"/>
                    </a:lnTo>
                    <a:lnTo>
                      <a:pt x="17" y="230"/>
                    </a:lnTo>
                    <a:lnTo>
                      <a:pt x="22" y="298"/>
                    </a:lnTo>
                    <a:lnTo>
                      <a:pt x="22" y="299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6687" name="Freeform 15"/>
              <p:cNvSpPr>
                <a:spLocks/>
              </p:cNvSpPr>
              <p:nvPr/>
            </p:nvSpPr>
            <p:spPr bwMode="auto">
              <a:xfrm>
                <a:off x="1390" y="3176"/>
                <a:ext cx="115" cy="337"/>
              </a:xfrm>
              <a:custGeom>
                <a:avLst/>
                <a:gdLst>
                  <a:gd name="T0" fmla="*/ 92 w 115"/>
                  <a:gd name="T1" fmla="*/ 1 h 337"/>
                  <a:gd name="T2" fmla="*/ 102 w 115"/>
                  <a:gd name="T3" fmla="*/ 18 h 337"/>
                  <a:gd name="T4" fmla="*/ 107 w 115"/>
                  <a:gd name="T5" fmla="*/ 39 h 337"/>
                  <a:gd name="T6" fmla="*/ 104 w 115"/>
                  <a:gd name="T7" fmla="*/ 64 h 337"/>
                  <a:gd name="T8" fmla="*/ 96 w 115"/>
                  <a:gd name="T9" fmla="*/ 91 h 337"/>
                  <a:gd name="T10" fmla="*/ 85 w 115"/>
                  <a:gd name="T11" fmla="*/ 109 h 337"/>
                  <a:gd name="T12" fmla="*/ 64 w 115"/>
                  <a:gd name="T13" fmla="*/ 128 h 337"/>
                  <a:gd name="T14" fmla="*/ 49 w 115"/>
                  <a:gd name="T15" fmla="*/ 147 h 337"/>
                  <a:gd name="T16" fmla="*/ 43 w 115"/>
                  <a:gd name="T17" fmla="*/ 167 h 337"/>
                  <a:gd name="T18" fmla="*/ 47 w 115"/>
                  <a:gd name="T19" fmla="*/ 190 h 337"/>
                  <a:gd name="T20" fmla="*/ 59 w 115"/>
                  <a:gd name="T21" fmla="*/ 205 h 337"/>
                  <a:gd name="T22" fmla="*/ 78 w 115"/>
                  <a:gd name="T23" fmla="*/ 218 h 337"/>
                  <a:gd name="T24" fmla="*/ 96 w 115"/>
                  <a:gd name="T25" fmla="*/ 235 h 337"/>
                  <a:gd name="T26" fmla="*/ 108 w 115"/>
                  <a:gd name="T27" fmla="*/ 255 h 337"/>
                  <a:gd name="T28" fmla="*/ 114 w 115"/>
                  <a:gd name="T29" fmla="*/ 283 h 337"/>
                  <a:gd name="T30" fmla="*/ 108 w 115"/>
                  <a:gd name="T31" fmla="*/ 309 h 337"/>
                  <a:gd name="T32" fmla="*/ 99 w 115"/>
                  <a:gd name="T33" fmla="*/ 325 h 337"/>
                  <a:gd name="T34" fmla="*/ 80 w 115"/>
                  <a:gd name="T35" fmla="*/ 335 h 337"/>
                  <a:gd name="T36" fmla="*/ 58 w 115"/>
                  <a:gd name="T37" fmla="*/ 336 h 337"/>
                  <a:gd name="T38" fmla="*/ 38 w 115"/>
                  <a:gd name="T39" fmla="*/ 330 h 337"/>
                  <a:gd name="T40" fmla="*/ 16 w 115"/>
                  <a:gd name="T41" fmla="*/ 315 h 337"/>
                  <a:gd name="T42" fmla="*/ 0 w 115"/>
                  <a:gd name="T43" fmla="*/ 304 h 337"/>
                  <a:gd name="T44" fmla="*/ 11 w 115"/>
                  <a:gd name="T45" fmla="*/ 303 h 337"/>
                  <a:gd name="T46" fmla="*/ 23 w 115"/>
                  <a:gd name="T47" fmla="*/ 302 h 337"/>
                  <a:gd name="T48" fmla="*/ 37 w 115"/>
                  <a:gd name="T49" fmla="*/ 300 h 337"/>
                  <a:gd name="T50" fmla="*/ 48 w 115"/>
                  <a:gd name="T51" fmla="*/ 295 h 337"/>
                  <a:gd name="T52" fmla="*/ 57 w 115"/>
                  <a:gd name="T53" fmla="*/ 287 h 337"/>
                  <a:gd name="T54" fmla="*/ 64 w 115"/>
                  <a:gd name="T55" fmla="*/ 277 h 337"/>
                  <a:gd name="T56" fmla="*/ 68 w 115"/>
                  <a:gd name="T57" fmla="*/ 266 h 337"/>
                  <a:gd name="T58" fmla="*/ 70 w 115"/>
                  <a:gd name="T59" fmla="*/ 253 h 337"/>
                  <a:gd name="T60" fmla="*/ 68 w 115"/>
                  <a:gd name="T61" fmla="*/ 239 h 337"/>
                  <a:gd name="T62" fmla="*/ 66 w 115"/>
                  <a:gd name="T63" fmla="*/ 229 h 337"/>
                  <a:gd name="T64" fmla="*/ 64 w 115"/>
                  <a:gd name="T65" fmla="*/ 221 h 337"/>
                  <a:gd name="T66" fmla="*/ 57 w 115"/>
                  <a:gd name="T67" fmla="*/ 214 h 337"/>
                  <a:gd name="T68" fmla="*/ 48 w 115"/>
                  <a:gd name="T69" fmla="*/ 207 h 337"/>
                  <a:gd name="T70" fmla="*/ 34 w 115"/>
                  <a:gd name="T71" fmla="*/ 195 h 337"/>
                  <a:gd name="T72" fmla="*/ 27 w 115"/>
                  <a:gd name="T73" fmla="*/ 187 h 337"/>
                  <a:gd name="T74" fmla="*/ 20 w 115"/>
                  <a:gd name="T75" fmla="*/ 176 h 337"/>
                  <a:gd name="T76" fmla="*/ 17 w 115"/>
                  <a:gd name="T77" fmla="*/ 163 h 337"/>
                  <a:gd name="T78" fmla="*/ 16 w 115"/>
                  <a:gd name="T79" fmla="*/ 148 h 337"/>
                  <a:gd name="T80" fmla="*/ 16 w 115"/>
                  <a:gd name="T81" fmla="*/ 134 h 337"/>
                  <a:gd name="T82" fmla="*/ 17 w 115"/>
                  <a:gd name="T83" fmla="*/ 121 h 337"/>
                  <a:gd name="T84" fmla="*/ 22 w 115"/>
                  <a:gd name="T85" fmla="*/ 110 h 337"/>
                  <a:gd name="T86" fmla="*/ 30 w 115"/>
                  <a:gd name="T87" fmla="*/ 100 h 337"/>
                  <a:gd name="T88" fmla="*/ 37 w 115"/>
                  <a:gd name="T89" fmla="*/ 90 h 337"/>
                  <a:gd name="T90" fmla="*/ 48 w 115"/>
                  <a:gd name="T91" fmla="*/ 84 h 337"/>
                  <a:gd name="T92" fmla="*/ 64 w 115"/>
                  <a:gd name="T93" fmla="*/ 79 h 337"/>
                  <a:gd name="T94" fmla="*/ 75 w 115"/>
                  <a:gd name="T95" fmla="*/ 74 h 337"/>
                  <a:gd name="T96" fmla="*/ 86 w 115"/>
                  <a:gd name="T97" fmla="*/ 66 h 337"/>
                  <a:gd name="T98" fmla="*/ 93 w 115"/>
                  <a:gd name="T99" fmla="*/ 54 h 337"/>
                  <a:gd name="T100" fmla="*/ 95 w 115"/>
                  <a:gd name="T101" fmla="*/ 42 h 337"/>
                  <a:gd name="T102" fmla="*/ 96 w 115"/>
                  <a:gd name="T103" fmla="*/ 25 h 337"/>
                  <a:gd name="T104" fmla="*/ 92 w 115"/>
                  <a:gd name="T105" fmla="*/ 0 h 337"/>
                  <a:gd name="T106" fmla="*/ 92 w 115"/>
                  <a:gd name="T107" fmla="*/ 1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5" h="337">
                    <a:moveTo>
                      <a:pt x="92" y="1"/>
                    </a:moveTo>
                    <a:lnTo>
                      <a:pt x="102" y="18"/>
                    </a:lnTo>
                    <a:lnTo>
                      <a:pt x="107" y="39"/>
                    </a:lnTo>
                    <a:lnTo>
                      <a:pt x="104" y="64"/>
                    </a:lnTo>
                    <a:lnTo>
                      <a:pt x="96" y="91"/>
                    </a:lnTo>
                    <a:lnTo>
                      <a:pt x="85" y="109"/>
                    </a:lnTo>
                    <a:lnTo>
                      <a:pt x="64" y="128"/>
                    </a:lnTo>
                    <a:lnTo>
                      <a:pt x="49" y="147"/>
                    </a:lnTo>
                    <a:lnTo>
                      <a:pt x="43" y="167"/>
                    </a:lnTo>
                    <a:lnTo>
                      <a:pt x="47" y="190"/>
                    </a:lnTo>
                    <a:lnTo>
                      <a:pt x="59" y="205"/>
                    </a:lnTo>
                    <a:lnTo>
                      <a:pt x="78" y="218"/>
                    </a:lnTo>
                    <a:lnTo>
                      <a:pt x="96" y="235"/>
                    </a:lnTo>
                    <a:lnTo>
                      <a:pt x="108" y="255"/>
                    </a:lnTo>
                    <a:lnTo>
                      <a:pt x="114" y="283"/>
                    </a:lnTo>
                    <a:lnTo>
                      <a:pt x="108" y="309"/>
                    </a:lnTo>
                    <a:lnTo>
                      <a:pt x="99" y="325"/>
                    </a:lnTo>
                    <a:lnTo>
                      <a:pt x="80" y="335"/>
                    </a:lnTo>
                    <a:lnTo>
                      <a:pt x="58" y="336"/>
                    </a:lnTo>
                    <a:lnTo>
                      <a:pt x="38" y="330"/>
                    </a:lnTo>
                    <a:lnTo>
                      <a:pt x="16" y="315"/>
                    </a:lnTo>
                    <a:lnTo>
                      <a:pt x="0" y="304"/>
                    </a:lnTo>
                    <a:lnTo>
                      <a:pt x="11" y="303"/>
                    </a:lnTo>
                    <a:lnTo>
                      <a:pt x="23" y="302"/>
                    </a:lnTo>
                    <a:lnTo>
                      <a:pt x="37" y="300"/>
                    </a:lnTo>
                    <a:lnTo>
                      <a:pt x="48" y="295"/>
                    </a:lnTo>
                    <a:lnTo>
                      <a:pt x="57" y="287"/>
                    </a:lnTo>
                    <a:lnTo>
                      <a:pt x="64" y="277"/>
                    </a:lnTo>
                    <a:lnTo>
                      <a:pt x="68" y="266"/>
                    </a:lnTo>
                    <a:lnTo>
                      <a:pt x="70" y="253"/>
                    </a:lnTo>
                    <a:lnTo>
                      <a:pt x="68" y="239"/>
                    </a:lnTo>
                    <a:lnTo>
                      <a:pt x="66" y="229"/>
                    </a:lnTo>
                    <a:lnTo>
                      <a:pt x="64" y="221"/>
                    </a:lnTo>
                    <a:lnTo>
                      <a:pt x="57" y="214"/>
                    </a:lnTo>
                    <a:lnTo>
                      <a:pt x="48" y="207"/>
                    </a:lnTo>
                    <a:lnTo>
                      <a:pt x="34" y="195"/>
                    </a:lnTo>
                    <a:lnTo>
                      <a:pt x="27" y="187"/>
                    </a:lnTo>
                    <a:lnTo>
                      <a:pt x="20" y="176"/>
                    </a:lnTo>
                    <a:lnTo>
                      <a:pt x="17" y="163"/>
                    </a:lnTo>
                    <a:lnTo>
                      <a:pt x="16" y="148"/>
                    </a:lnTo>
                    <a:lnTo>
                      <a:pt x="16" y="134"/>
                    </a:lnTo>
                    <a:lnTo>
                      <a:pt x="17" y="121"/>
                    </a:lnTo>
                    <a:lnTo>
                      <a:pt x="22" y="110"/>
                    </a:lnTo>
                    <a:lnTo>
                      <a:pt x="30" y="100"/>
                    </a:lnTo>
                    <a:lnTo>
                      <a:pt x="37" y="90"/>
                    </a:lnTo>
                    <a:lnTo>
                      <a:pt x="48" y="84"/>
                    </a:lnTo>
                    <a:lnTo>
                      <a:pt x="64" y="79"/>
                    </a:lnTo>
                    <a:lnTo>
                      <a:pt x="75" y="74"/>
                    </a:lnTo>
                    <a:lnTo>
                      <a:pt x="86" y="66"/>
                    </a:lnTo>
                    <a:lnTo>
                      <a:pt x="93" y="54"/>
                    </a:lnTo>
                    <a:lnTo>
                      <a:pt x="95" y="42"/>
                    </a:lnTo>
                    <a:lnTo>
                      <a:pt x="96" y="25"/>
                    </a:lnTo>
                    <a:lnTo>
                      <a:pt x="92" y="0"/>
                    </a:lnTo>
                    <a:lnTo>
                      <a:pt x="92" y="1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6688" name="Freeform 16"/>
              <p:cNvSpPr>
                <a:spLocks/>
              </p:cNvSpPr>
              <p:nvPr/>
            </p:nvSpPr>
            <p:spPr bwMode="auto">
              <a:xfrm>
                <a:off x="1214" y="3061"/>
                <a:ext cx="137" cy="162"/>
              </a:xfrm>
              <a:custGeom>
                <a:avLst/>
                <a:gdLst>
                  <a:gd name="T0" fmla="*/ 136 w 137"/>
                  <a:gd name="T1" fmla="*/ 1 h 162"/>
                  <a:gd name="T2" fmla="*/ 126 w 137"/>
                  <a:gd name="T3" fmla="*/ 27 h 162"/>
                  <a:gd name="T4" fmla="*/ 118 w 137"/>
                  <a:gd name="T5" fmla="*/ 41 h 162"/>
                  <a:gd name="T6" fmla="*/ 110 w 137"/>
                  <a:gd name="T7" fmla="*/ 59 h 162"/>
                  <a:gd name="T8" fmla="*/ 101 w 137"/>
                  <a:gd name="T9" fmla="*/ 77 h 162"/>
                  <a:gd name="T10" fmla="*/ 94 w 137"/>
                  <a:gd name="T11" fmla="*/ 92 h 162"/>
                  <a:gd name="T12" fmla="*/ 86 w 137"/>
                  <a:gd name="T13" fmla="*/ 107 h 162"/>
                  <a:gd name="T14" fmla="*/ 77 w 137"/>
                  <a:gd name="T15" fmla="*/ 120 h 162"/>
                  <a:gd name="T16" fmla="*/ 67 w 137"/>
                  <a:gd name="T17" fmla="*/ 133 h 162"/>
                  <a:gd name="T18" fmla="*/ 61 w 137"/>
                  <a:gd name="T19" fmla="*/ 146 h 162"/>
                  <a:gd name="T20" fmla="*/ 56 w 137"/>
                  <a:gd name="T21" fmla="*/ 161 h 162"/>
                  <a:gd name="T22" fmla="*/ 51 w 137"/>
                  <a:gd name="T23" fmla="*/ 149 h 162"/>
                  <a:gd name="T24" fmla="*/ 46 w 137"/>
                  <a:gd name="T25" fmla="*/ 140 h 162"/>
                  <a:gd name="T26" fmla="*/ 41 w 137"/>
                  <a:gd name="T27" fmla="*/ 128 h 162"/>
                  <a:gd name="T28" fmla="*/ 34 w 137"/>
                  <a:gd name="T29" fmla="*/ 119 h 162"/>
                  <a:gd name="T30" fmla="*/ 27 w 137"/>
                  <a:gd name="T31" fmla="*/ 110 h 162"/>
                  <a:gd name="T32" fmla="*/ 19 w 137"/>
                  <a:gd name="T33" fmla="*/ 103 h 162"/>
                  <a:gd name="T34" fmla="*/ 11 w 137"/>
                  <a:gd name="T35" fmla="*/ 97 h 162"/>
                  <a:gd name="T36" fmla="*/ 0 w 137"/>
                  <a:gd name="T37" fmla="*/ 94 h 162"/>
                  <a:gd name="T38" fmla="*/ 18 w 137"/>
                  <a:gd name="T39" fmla="*/ 85 h 162"/>
                  <a:gd name="T40" fmla="*/ 49 w 137"/>
                  <a:gd name="T41" fmla="*/ 71 h 162"/>
                  <a:gd name="T42" fmla="*/ 77 w 137"/>
                  <a:gd name="T43" fmla="*/ 56 h 162"/>
                  <a:gd name="T44" fmla="*/ 103 w 137"/>
                  <a:gd name="T45" fmla="*/ 38 h 162"/>
                  <a:gd name="T46" fmla="*/ 123 w 137"/>
                  <a:gd name="T47" fmla="*/ 20 h 162"/>
                  <a:gd name="T48" fmla="*/ 136 w 137"/>
                  <a:gd name="T49" fmla="*/ 0 h 162"/>
                  <a:gd name="T50" fmla="*/ 136 w 137"/>
                  <a:gd name="T51" fmla="*/ 1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7" h="162">
                    <a:moveTo>
                      <a:pt x="136" y="1"/>
                    </a:moveTo>
                    <a:lnTo>
                      <a:pt x="126" y="27"/>
                    </a:lnTo>
                    <a:lnTo>
                      <a:pt x="118" y="41"/>
                    </a:lnTo>
                    <a:lnTo>
                      <a:pt x="110" y="59"/>
                    </a:lnTo>
                    <a:lnTo>
                      <a:pt x="101" y="77"/>
                    </a:lnTo>
                    <a:lnTo>
                      <a:pt x="94" y="92"/>
                    </a:lnTo>
                    <a:lnTo>
                      <a:pt x="86" y="107"/>
                    </a:lnTo>
                    <a:lnTo>
                      <a:pt x="77" y="120"/>
                    </a:lnTo>
                    <a:lnTo>
                      <a:pt x="67" y="133"/>
                    </a:lnTo>
                    <a:lnTo>
                      <a:pt x="61" y="146"/>
                    </a:lnTo>
                    <a:lnTo>
                      <a:pt x="56" y="161"/>
                    </a:lnTo>
                    <a:lnTo>
                      <a:pt x="51" y="149"/>
                    </a:lnTo>
                    <a:lnTo>
                      <a:pt x="46" y="140"/>
                    </a:lnTo>
                    <a:lnTo>
                      <a:pt x="41" y="128"/>
                    </a:lnTo>
                    <a:lnTo>
                      <a:pt x="34" y="119"/>
                    </a:lnTo>
                    <a:lnTo>
                      <a:pt x="27" y="110"/>
                    </a:lnTo>
                    <a:lnTo>
                      <a:pt x="19" y="103"/>
                    </a:lnTo>
                    <a:lnTo>
                      <a:pt x="11" y="97"/>
                    </a:lnTo>
                    <a:lnTo>
                      <a:pt x="0" y="94"/>
                    </a:lnTo>
                    <a:lnTo>
                      <a:pt x="18" y="85"/>
                    </a:lnTo>
                    <a:lnTo>
                      <a:pt x="49" y="71"/>
                    </a:lnTo>
                    <a:lnTo>
                      <a:pt x="77" y="56"/>
                    </a:lnTo>
                    <a:lnTo>
                      <a:pt x="103" y="38"/>
                    </a:lnTo>
                    <a:lnTo>
                      <a:pt x="123" y="20"/>
                    </a:lnTo>
                    <a:lnTo>
                      <a:pt x="136" y="0"/>
                    </a:lnTo>
                    <a:lnTo>
                      <a:pt x="136" y="1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56689" name="Freeform 17"/>
            <p:cNvSpPr>
              <a:spLocks/>
            </p:cNvSpPr>
            <p:nvPr/>
          </p:nvSpPr>
          <p:spPr bwMode="auto">
            <a:xfrm>
              <a:off x="972" y="2876"/>
              <a:ext cx="542" cy="646"/>
            </a:xfrm>
            <a:custGeom>
              <a:avLst/>
              <a:gdLst>
                <a:gd name="T0" fmla="*/ 365 w 542"/>
                <a:gd name="T1" fmla="*/ 323 h 646"/>
                <a:gd name="T2" fmla="*/ 432 w 542"/>
                <a:gd name="T3" fmla="*/ 280 h 646"/>
                <a:gd name="T4" fmla="*/ 488 w 542"/>
                <a:gd name="T5" fmla="*/ 277 h 646"/>
                <a:gd name="T6" fmla="*/ 528 w 542"/>
                <a:gd name="T7" fmla="*/ 318 h 646"/>
                <a:gd name="T8" fmla="*/ 522 w 542"/>
                <a:gd name="T9" fmla="*/ 393 h 646"/>
                <a:gd name="T10" fmla="*/ 471 w 542"/>
                <a:gd name="T11" fmla="*/ 452 h 646"/>
                <a:gd name="T12" fmla="*/ 482 w 542"/>
                <a:gd name="T13" fmla="*/ 511 h 646"/>
                <a:gd name="T14" fmla="*/ 535 w 542"/>
                <a:gd name="T15" fmla="*/ 562 h 646"/>
                <a:gd name="T16" fmla="*/ 525 w 542"/>
                <a:gd name="T17" fmla="*/ 634 h 646"/>
                <a:gd name="T18" fmla="*/ 459 w 542"/>
                <a:gd name="T19" fmla="*/ 639 h 646"/>
                <a:gd name="T20" fmla="*/ 398 w 542"/>
                <a:gd name="T21" fmla="*/ 592 h 646"/>
                <a:gd name="T22" fmla="*/ 333 w 542"/>
                <a:gd name="T23" fmla="*/ 555 h 646"/>
                <a:gd name="T24" fmla="*/ 258 w 542"/>
                <a:gd name="T25" fmla="*/ 539 h 646"/>
                <a:gd name="T26" fmla="*/ 201 w 542"/>
                <a:gd name="T27" fmla="*/ 501 h 646"/>
                <a:gd name="T28" fmla="*/ 173 w 542"/>
                <a:gd name="T29" fmla="*/ 421 h 646"/>
                <a:gd name="T30" fmla="*/ 193 w 542"/>
                <a:gd name="T31" fmla="*/ 331 h 646"/>
                <a:gd name="T32" fmla="*/ 232 w 542"/>
                <a:gd name="T33" fmla="*/ 289 h 646"/>
                <a:gd name="T34" fmla="*/ 323 w 542"/>
                <a:gd name="T35" fmla="*/ 245 h 646"/>
                <a:gd name="T36" fmla="*/ 384 w 542"/>
                <a:gd name="T37" fmla="*/ 190 h 646"/>
                <a:gd name="T38" fmla="*/ 391 w 542"/>
                <a:gd name="T39" fmla="*/ 153 h 646"/>
                <a:gd name="T40" fmla="*/ 359 w 542"/>
                <a:gd name="T41" fmla="*/ 200 h 646"/>
                <a:gd name="T42" fmla="*/ 301 w 542"/>
                <a:gd name="T43" fmla="*/ 217 h 646"/>
                <a:gd name="T44" fmla="*/ 232 w 542"/>
                <a:gd name="T45" fmla="*/ 213 h 646"/>
                <a:gd name="T46" fmla="*/ 160 w 542"/>
                <a:gd name="T47" fmla="*/ 230 h 646"/>
                <a:gd name="T48" fmla="*/ 99 w 542"/>
                <a:gd name="T49" fmla="*/ 272 h 646"/>
                <a:gd name="T50" fmla="*/ 74 w 542"/>
                <a:gd name="T51" fmla="*/ 332 h 646"/>
                <a:gd name="T52" fmla="*/ 97 w 542"/>
                <a:gd name="T53" fmla="*/ 433 h 646"/>
                <a:gd name="T54" fmla="*/ 145 w 542"/>
                <a:gd name="T55" fmla="*/ 502 h 646"/>
                <a:gd name="T56" fmla="*/ 223 w 542"/>
                <a:gd name="T57" fmla="*/ 561 h 646"/>
                <a:gd name="T58" fmla="*/ 308 w 542"/>
                <a:gd name="T59" fmla="*/ 586 h 646"/>
                <a:gd name="T60" fmla="*/ 339 w 542"/>
                <a:gd name="T61" fmla="*/ 608 h 646"/>
                <a:gd name="T62" fmla="*/ 318 w 542"/>
                <a:gd name="T63" fmla="*/ 624 h 646"/>
                <a:gd name="T64" fmla="*/ 243 w 542"/>
                <a:gd name="T65" fmla="*/ 605 h 646"/>
                <a:gd name="T66" fmla="*/ 170 w 542"/>
                <a:gd name="T67" fmla="*/ 559 h 646"/>
                <a:gd name="T68" fmla="*/ 111 w 542"/>
                <a:gd name="T69" fmla="*/ 490 h 646"/>
                <a:gd name="T70" fmla="*/ 49 w 542"/>
                <a:gd name="T71" fmla="*/ 416 h 646"/>
                <a:gd name="T72" fmla="*/ 12 w 542"/>
                <a:gd name="T73" fmla="*/ 327 h 646"/>
                <a:gd name="T74" fmla="*/ 2 w 542"/>
                <a:gd name="T75" fmla="*/ 219 h 646"/>
                <a:gd name="T76" fmla="*/ 24 w 542"/>
                <a:gd name="T77" fmla="*/ 126 h 646"/>
                <a:gd name="T78" fmla="*/ 96 w 542"/>
                <a:gd name="T79" fmla="*/ 72 h 646"/>
                <a:gd name="T80" fmla="*/ 202 w 542"/>
                <a:gd name="T81" fmla="*/ 48 h 646"/>
                <a:gd name="T82" fmla="*/ 313 w 542"/>
                <a:gd name="T83" fmla="*/ 8 h 646"/>
                <a:gd name="T84" fmla="*/ 404 w 542"/>
                <a:gd name="T85" fmla="*/ 17 h 646"/>
                <a:gd name="T86" fmla="*/ 410 w 542"/>
                <a:gd name="T87" fmla="*/ 8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2" h="646">
                  <a:moveTo>
                    <a:pt x="321" y="371"/>
                  </a:moveTo>
                  <a:lnTo>
                    <a:pt x="341" y="345"/>
                  </a:lnTo>
                  <a:lnTo>
                    <a:pt x="365" y="323"/>
                  </a:lnTo>
                  <a:lnTo>
                    <a:pt x="389" y="305"/>
                  </a:lnTo>
                  <a:lnTo>
                    <a:pt x="413" y="289"/>
                  </a:lnTo>
                  <a:lnTo>
                    <a:pt x="432" y="280"/>
                  </a:lnTo>
                  <a:lnTo>
                    <a:pt x="449" y="275"/>
                  </a:lnTo>
                  <a:lnTo>
                    <a:pt x="467" y="272"/>
                  </a:lnTo>
                  <a:lnTo>
                    <a:pt x="488" y="277"/>
                  </a:lnTo>
                  <a:lnTo>
                    <a:pt x="503" y="285"/>
                  </a:lnTo>
                  <a:lnTo>
                    <a:pt x="517" y="301"/>
                  </a:lnTo>
                  <a:lnTo>
                    <a:pt x="528" y="318"/>
                  </a:lnTo>
                  <a:lnTo>
                    <a:pt x="533" y="340"/>
                  </a:lnTo>
                  <a:lnTo>
                    <a:pt x="530" y="366"/>
                  </a:lnTo>
                  <a:lnTo>
                    <a:pt x="522" y="393"/>
                  </a:lnTo>
                  <a:lnTo>
                    <a:pt x="509" y="412"/>
                  </a:lnTo>
                  <a:lnTo>
                    <a:pt x="487" y="432"/>
                  </a:lnTo>
                  <a:lnTo>
                    <a:pt x="471" y="452"/>
                  </a:lnTo>
                  <a:lnTo>
                    <a:pt x="464" y="471"/>
                  </a:lnTo>
                  <a:lnTo>
                    <a:pt x="469" y="495"/>
                  </a:lnTo>
                  <a:lnTo>
                    <a:pt x="482" y="511"/>
                  </a:lnTo>
                  <a:lnTo>
                    <a:pt x="501" y="523"/>
                  </a:lnTo>
                  <a:lnTo>
                    <a:pt x="522" y="541"/>
                  </a:lnTo>
                  <a:lnTo>
                    <a:pt x="535" y="562"/>
                  </a:lnTo>
                  <a:lnTo>
                    <a:pt x="541" y="591"/>
                  </a:lnTo>
                  <a:lnTo>
                    <a:pt x="535" y="617"/>
                  </a:lnTo>
                  <a:lnTo>
                    <a:pt x="525" y="634"/>
                  </a:lnTo>
                  <a:lnTo>
                    <a:pt x="504" y="644"/>
                  </a:lnTo>
                  <a:lnTo>
                    <a:pt x="480" y="645"/>
                  </a:lnTo>
                  <a:lnTo>
                    <a:pt x="459" y="639"/>
                  </a:lnTo>
                  <a:lnTo>
                    <a:pt x="435" y="624"/>
                  </a:lnTo>
                  <a:lnTo>
                    <a:pt x="418" y="612"/>
                  </a:lnTo>
                  <a:lnTo>
                    <a:pt x="398" y="592"/>
                  </a:lnTo>
                  <a:lnTo>
                    <a:pt x="378" y="575"/>
                  </a:lnTo>
                  <a:lnTo>
                    <a:pt x="358" y="562"/>
                  </a:lnTo>
                  <a:lnTo>
                    <a:pt x="333" y="555"/>
                  </a:lnTo>
                  <a:lnTo>
                    <a:pt x="308" y="549"/>
                  </a:lnTo>
                  <a:lnTo>
                    <a:pt x="283" y="544"/>
                  </a:lnTo>
                  <a:lnTo>
                    <a:pt x="258" y="539"/>
                  </a:lnTo>
                  <a:lnTo>
                    <a:pt x="238" y="533"/>
                  </a:lnTo>
                  <a:lnTo>
                    <a:pt x="218" y="520"/>
                  </a:lnTo>
                  <a:lnTo>
                    <a:pt x="201" y="501"/>
                  </a:lnTo>
                  <a:lnTo>
                    <a:pt x="188" y="481"/>
                  </a:lnTo>
                  <a:lnTo>
                    <a:pt x="180" y="457"/>
                  </a:lnTo>
                  <a:lnTo>
                    <a:pt x="173" y="421"/>
                  </a:lnTo>
                  <a:lnTo>
                    <a:pt x="175" y="386"/>
                  </a:lnTo>
                  <a:lnTo>
                    <a:pt x="181" y="356"/>
                  </a:lnTo>
                  <a:lnTo>
                    <a:pt x="193" y="331"/>
                  </a:lnTo>
                  <a:lnTo>
                    <a:pt x="206" y="313"/>
                  </a:lnTo>
                  <a:lnTo>
                    <a:pt x="217" y="301"/>
                  </a:lnTo>
                  <a:lnTo>
                    <a:pt x="232" y="289"/>
                  </a:lnTo>
                  <a:lnTo>
                    <a:pt x="261" y="275"/>
                  </a:lnTo>
                  <a:lnTo>
                    <a:pt x="295" y="261"/>
                  </a:lnTo>
                  <a:lnTo>
                    <a:pt x="323" y="245"/>
                  </a:lnTo>
                  <a:lnTo>
                    <a:pt x="352" y="225"/>
                  </a:lnTo>
                  <a:lnTo>
                    <a:pt x="373" y="206"/>
                  </a:lnTo>
                  <a:lnTo>
                    <a:pt x="384" y="190"/>
                  </a:lnTo>
                  <a:lnTo>
                    <a:pt x="389" y="179"/>
                  </a:lnTo>
                  <a:lnTo>
                    <a:pt x="390" y="170"/>
                  </a:lnTo>
                  <a:lnTo>
                    <a:pt x="391" y="153"/>
                  </a:lnTo>
                  <a:lnTo>
                    <a:pt x="382" y="176"/>
                  </a:lnTo>
                  <a:lnTo>
                    <a:pt x="373" y="189"/>
                  </a:lnTo>
                  <a:lnTo>
                    <a:pt x="359" y="200"/>
                  </a:lnTo>
                  <a:lnTo>
                    <a:pt x="344" y="208"/>
                  </a:lnTo>
                  <a:lnTo>
                    <a:pt x="325" y="214"/>
                  </a:lnTo>
                  <a:lnTo>
                    <a:pt x="301" y="217"/>
                  </a:lnTo>
                  <a:lnTo>
                    <a:pt x="279" y="215"/>
                  </a:lnTo>
                  <a:lnTo>
                    <a:pt x="255" y="212"/>
                  </a:lnTo>
                  <a:lnTo>
                    <a:pt x="232" y="213"/>
                  </a:lnTo>
                  <a:lnTo>
                    <a:pt x="209" y="216"/>
                  </a:lnTo>
                  <a:lnTo>
                    <a:pt x="187" y="220"/>
                  </a:lnTo>
                  <a:lnTo>
                    <a:pt x="160" y="230"/>
                  </a:lnTo>
                  <a:lnTo>
                    <a:pt x="136" y="242"/>
                  </a:lnTo>
                  <a:lnTo>
                    <a:pt x="116" y="255"/>
                  </a:lnTo>
                  <a:lnTo>
                    <a:pt x="99" y="272"/>
                  </a:lnTo>
                  <a:lnTo>
                    <a:pt x="85" y="293"/>
                  </a:lnTo>
                  <a:lnTo>
                    <a:pt x="77" y="312"/>
                  </a:lnTo>
                  <a:lnTo>
                    <a:pt x="74" y="332"/>
                  </a:lnTo>
                  <a:lnTo>
                    <a:pt x="77" y="367"/>
                  </a:lnTo>
                  <a:lnTo>
                    <a:pt x="87" y="406"/>
                  </a:lnTo>
                  <a:lnTo>
                    <a:pt x="97" y="433"/>
                  </a:lnTo>
                  <a:lnTo>
                    <a:pt x="110" y="457"/>
                  </a:lnTo>
                  <a:lnTo>
                    <a:pt x="128" y="483"/>
                  </a:lnTo>
                  <a:lnTo>
                    <a:pt x="145" y="502"/>
                  </a:lnTo>
                  <a:lnTo>
                    <a:pt x="165" y="520"/>
                  </a:lnTo>
                  <a:lnTo>
                    <a:pt x="191" y="542"/>
                  </a:lnTo>
                  <a:lnTo>
                    <a:pt x="223" y="561"/>
                  </a:lnTo>
                  <a:lnTo>
                    <a:pt x="255" y="573"/>
                  </a:lnTo>
                  <a:lnTo>
                    <a:pt x="285" y="582"/>
                  </a:lnTo>
                  <a:lnTo>
                    <a:pt x="308" y="586"/>
                  </a:lnTo>
                  <a:lnTo>
                    <a:pt x="326" y="591"/>
                  </a:lnTo>
                  <a:lnTo>
                    <a:pt x="336" y="598"/>
                  </a:lnTo>
                  <a:lnTo>
                    <a:pt x="339" y="608"/>
                  </a:lnTo>
                  <a:lnTo>
                    <a:pt x="337" y="618"/>
                  </a:lnTo>
                  <a:lnTo>
                    <a:pt x="329" y="623"/>
                  </a:lnTo>
                  <a:lnTo>
                    <a:pt x="318" y="624"/>
                  </a:lnTo>
                  <a:lnTo>
                    <a:pt x="298" y="622"/>
                  </a:lnTo>
                  <a:lnTo>
                    <a:pt x="271" y="615"/>
                  </a:lnTo>
                  <a:lnTo>
                    <a:pt x="243" y="605"/>
                  </a:lnTo>
                  <a:lnTo>
                    <a:pt x="213" y="591"/>
                  </a:lnTo>
                  <a:lnTo>
                    <a:pt x="191" y="576"/>
                  </a:lnTo>
                  <a:lnTo>
                    <a:pt x="170" y="559"/>
                  </a:lnTo>
                  <a:lnTo>
                    <a:pt x="152" y="538"/>
                  </a:lnTo>
                  <a:lnTo>
                    <a:pt x="132" y="514"/>
                  </a:lnTo>
                  <a:lnTo>
                    <a:pt x="111" y="490"/>
                  </a:lnTo>
                  <a:lnTo>
                    <a:pt x="89" y="465"/>
                  </a:lnTo>
                  <a:lnTo>
                    <a:pt x="67" y="438"/>
                  </a:lnTo>
                  <a:lnTo>
                    <a:pt x="49" y="416"/>
                  </a:lnTo>
                  <a:lnTo>
                    <a:pt x="35" y="393"/>
                  </a:lnTo>
                  <a:lnTo>
                    <a:pt x="23" y="367"/>
                  </a:lnTo>
                  <a:lnTo>
                    <a:pt x="12" y="327"/>
                  </a:lnTo>
                  <a:lnTo>
                    <a:pt x="3" y="295"/>
                  </a:lnTo>
                  <a:lnTo>
                    <a:pt x="0" y="254"/>
                  </a:lnTo>
                  <a:lnTo>
                    <a:pt x="2" y="219"/>
                  </a:lnTo>
                  <a:lnTo>
                    <a:pt x="7" y="179"/>
                  </a:lnTo>
                  <a:lnTo>
                    <a:pt x="15" y="150"/>
                  </a:lnTo>
                  <a:lnTo>
                    <a:pt x="24" y="126"/>
                  </a:lnTo>
                  <a:lnTo>
                    <a:pt x="45" y="102"/>
                  </a:lnTo>
                  <a:lnTo>
                    <a:pt x="69" y="85"/>
                  </a:lnTo>
                  <a:lnTo>
                    <a:pt x="96" y="72"/>
                  </a:lnTo>
                  <a:lnTo>
                    <a:pt x="131" y="64"/>
                  </a:lnTo>
                  <a:lnTo>
                    <a:pt x="164" y="59"/>
                  </a:lnTo>
                  <a:lnTo>
                    <a:pt x="202" y="48"/>
                  </a:lnTo>
                  <a:lnTo>
                    <a:pt x="245" y="37"/>
                  </a:lnTo>
                  <a:lnTo>
                    <a:pt x="276" y="25"/>
                  </a:lnTo>
                  <a:lnTo>
                    <a:pt x="313" y="8"/>
                  </a:lnTo>
                  <a:lnTo>
                    <a:pt x="344" y="0"/>
                  </a:lnTo>
                  <a:lnTo>
                    <a:pt x="384" y="6"/>
                  </a:lnTo>
                  <a:lnTo>
                    <a:pt x="404" y="17"/>
                  </a:lnTo>
                  <a:lnTo>
                    <a:pt x="413" y="33"/>
                  </a:lnTo>
                  <a:lnTo>
                    <a:pt x="416" y="57"/>
                  </a:lnTo>
                  <a:lnTo>
                    <a:pt x="410" y="86"/>
                  </a:lnTo>
                  <a:lnTo>
                    <a:pt x="405" y="115"/>
                  </a:lnTo>
                  <a:lnTo>
                    <a:pt x="400" y="141"/>
                  </a:lnTo>
                </a:path>
              </a:pathLst>
            </a:custGeom>
            <a:solidFill>
              <a:schemeClr val="bg1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6690" name="Rectangle 18"/>
          <p:cNvSpPr>
            <a:spLocks noChangeArrowheads="1"/>
          </p:cNvSpPr>
          <p:nvPr/>
        </p:nvSpPr>
        <p:spPr bwMode="auto">
          <a:xfrm>
            <a:off x="4231218" y="2498725"/>
            <a:ext cx="2051588" cy="52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GB" sz="2800"/>
              <a:t>5 + 10 = </a:t>
            </a:r>
            <a:r>
              <a:rPr lang="en-GB" sz="2800" u="sng"/>
              <a:t>15</a:t>
            </a:r>
          </a:p>
        </p:txBody>
      </p:sp>
      <p:sp>
        <p:nvSpPr>
          <p:cNvPr id="156691" name="AutoShape 19"/>
          <p:cNvSpPr>
            <a:spLocks noChangeArrowheads="1"/>
          </p:cNvSpPr>
          <p:nvPr/>
        </p:nvSpPr>
        <p:spPr bwMode="auto">
          <a:xfrm rot="3480000">
            <a:off x="7108297" y="3112560"/>
            <a:ext cx="1362075" cy="791633"/>
          </a:xfrm>
          <a:prstGeom prst="rightArrow">
            <a:avLst>
              <a:gd name="adj1" fmla="val 50000"/>
              <a:gd name="adj2" fmla="val 114738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6692" name="Rectangle 20"/>
          <p:cNvSpPr>
            <a:spLocks noChangeArrowheads="1"/>
          </p:cNvSpPr>
          <p:nvPr/>
        </p:nvSpPr>
        <p:spPr bwMode="auto">
          <a:xfrm>
            <a:off x="556685" y="4878389"/>
            <a:ext cx="1000275" cy="52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GB" sz="2800"/>
              <a:t>Input</a:t>
            </a:r>
          </a:p>
        </p:txBody>
      </p:sp>
      <p:sp>
        <p:nvSpPr>
          <p:cNvPr id="156693" name="Rectangle 21"/>
          <p:cNvSpPr>
            <a:spLocks noChangeArrowheads="1"/>
          </p:cNvSpPr>
          <p:nvPr/>
        </p:nvSpPr>
        <p:spPr bwMode="auto">
          <a:xfrm>
            <a:off x="8024284" y="1641475"/>
            <a:ext cx="1948932" cy="52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GB" sz="2800"/>
              <a:t>Processing</a:t>
            </a:r>
          </a:p>
        </p:txBody>
      </p:sp>
      <p:sp>
        <p:nvSpPr>
          <p:cNvPr id="156694" name="Rectangle 22"/>
          <p:cNvSpPr>
            <a:spLocks noChangeArrowheads="1"/>
          </p:cNvSpPr>
          <p:nvPr/>
        </p:nvSpPr>
        <p:spPr bwMode="auto">
          <a:xfrm>
            <a:off x="7838017" y="5353050"/>
            <a:ext cx="1328891" cy="52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GB" sz="2800"/>
              <a:t>Output</a:t>
            </a:r>
          </a:p>
        </p:txBody>
      </p:sp>
      <p:sp>
        <p:nvSpPr>
          <p:cNvPr id="156695" name="Freeform 23"/>
          <p:cNvSpPr>
            <a:spLocks/>
          </p:cNvSpPr>
          <p:nvPr/>
        </p:nvSpPr>
        <p:spPr bwMode="auto">
          <a:xfrm>
            <a:off x="5621867" y="1781176"/>
            <a:ext cx="2508251" cy="633413"/>
          </a:xfrm>
          <a:custGeom>
            <a:avLst/>
            <a:gdLst>
              <a:gd name="T0" fmla="*/ 888 w 889"/>
              <a:gd name="T1" fmla="*/ 0 h 577"/>
              <a:gd name="T2" fmla="*/ 156 w 889"/>
              <a:gd name="T3" fmla="*/ 36 h 577"/>
              <a:gd name="T4" fmla="*/ 0 w 889"/>
              <a:gd name="T5" fmla="*/ 576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89" h="577">
                <a:moveTo>
                  <a:pt x="888" y="0"/>
                </a:moveTo>
                <a:lnTo>
                  <a:pt x="156" y="36"/>
                </a:lnTo>
                <a:lnTo>
                  <a:pt x="0" y="576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6696" name="Freeform 24"/>
          <p:cNvSpPr>
            <a:spLocks/>
          </p:cNvSpPr>
          <p:nvPr/>
        </p:nvSpPr>
        <p:spPr bwMode="auto">
          <a:xfrm>
            <a:off x="1507067" y="3805239"/>
            <a:ext cx="1797051" cy="1095375"/>
          </a:xfrm>
          <a:custGeom>
            <a:avLst/>
            <a:gdLst>
              <a:gd name="T0" fmla="*/ 12 w 637"/>
              <a:gd name="T1" fmla="*/ 996 h 997"/>
              <a:gd name="T2" fmla="*/ 0 w 637"/>
              <a:gd name="T3" fmla="*/ 396 h 997"/>
              <a:gd name="T4" fmla="*/ 636 w 637"/>
              <a:gd name="T5" fmla="*/ 0 h 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37" h="997">
                <a:moveTo>
                  <a:pt x="12" y="996"/>
                </a:moveTo>
                <a:lnTo>
                  <a:pt x="0" y="396"/>
                </a:lnTo>
                <a:lnTo>
                  <a:pt x="636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6697" name="Freeform 25"/>
          <p:cNvSpPr>
            <a:spLocks/>
          </p:cNvSpPr>
          <p:nvPr/>
        </p:nvSpPr>
        <p:spPr bwMode="auto">
          <a:xfrm>
            <a:off x="9525000" y="4592638"/>
            <a:ext cx="1272117" cy="817562"/>
          </a:xfrm>
          <a:custGeom>
            <a:avLst/>
            <a:gdLst>
              <a:gd name="T0" fmla="*/ 0 w 433"/>
              <a:gd name="T1" fmla="*/ 1020 h 1021"/>
              <a:gd name="T2" fmla="*/ 432 w 433"/>
              <a:gd name="T3" fmla="*/ 492 h 1021"/>
              <a:gd name="T4" fmla="*/ 48 w 433"/>
              <a:gd name="T5" fmla="*/ 0 h 1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3" h="1021">
                <a:moveTo>
                  <a:pt x="0" y="1020"/>
                </a:moveTo>
                <a:lnTo>
                  <a:pt x="432" y="492"/>
                </a:lnTo>
                <a:lnTo>
                  <a:pt x="48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6698" name="Rectangle 26"/>
          <p:cNvSpPr>
            <a:spLocks noChangeArrowheads="1"/>
          </p:cNvSpPr>
          <p:nvPr/>
        </p:nvSpPr>
        <p:spPr bwMode="auto">
          <a:xfrm>
            <a:off x="651933" y="5791200"/>
            <a:ext cx="11125200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just" eaLnBrk="0" hangingPunct="0"/>
            <a:r>
              <a:rPr lang="en-GB" sz="2000" dirty="0"/>
              <a:t>Let us assume we are interested in calculating the </a:t>
            </a:r>
            <a:r>
              <a:rPr lang="en-GB" sz="2000" u="sng" dirty="0"/>
              <a:t>sum of 5 and 10</a:t>
            </a:r>
            <a:r>
              <a:rPr lang="en-GB" sz="2000" dirty="0"/>
              <a:t>.</a:t>
            </a:r>
          </a:p>
        </p:txBody>
      </p:sp>
      <p:graphicFrame>
        <p:nvGraphicFramePr>
          <p:cNvPr id="156699" name="Object 27">
            <a:hlinkClick r:id="" action="ppaction://ole?verb=0"/>
          </p:cNvPr>
          <p:cNvGraphicFramePr>
            <a:graphicFrameLocks/>
          </p:cNvGraphicFramePr>
          <p:nvPr/>
        </p:nvGraphicFramePr>
        <p:xfrm>
          <a:off x="1" y="1876426"/>
          <a:ext cx="2664884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Visio" r:id="rId4" imgW="2969657" imgH="2969419" progId="">
                  <p:embed/>
                </p:oleObj>
              </mc:Choice>
              <mc:Fallback>
                <p:oleObj name="Visio" r:id="rId4" imgW="2969657" imgH="2969419" progId="">
                  <p:embed/>
                  <p:pic>
                    <p:nvPicPr>
                      <p:cNvPr id="0" name="Picture 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1876426"/>
                        <a:ext cx="2664884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700" name="AutoShape 28"/>
          <p:cNvSpPr>
            <a:spLocks noChangeArrowheads="1"/>
          </p:cNvSpPr>
          <p:nvPr/>
        </p:nvSpPr>
        <p:spPr bwMode="auto">
          <a:xfrm rot="13440000" flipH="1">
            <a:off x="1401234" y="3132138"/>
            <a:ext cx="2114551" cy="215900"/>
          </a:xfrm>
          <a:prstGeom prst="rightArrow">
            <a:avLst>
              <a:gd name="adj1" fmla="val 50000"/>
              <a:gd name="adj2" fmla="val 367382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Refers to the logic of a program </a:t>
            </a:r>
          </a:p>
          <a:p>
            <a:r>
              <a:rPr lang="en-US" dirty="0" smtClean="0"/>
              <a:t>It is a step-by-step description of how to arrive at the solution of a given problem </a:t>
            </a:r>
          </a:p>
          <a:p>
            <a:r>
              <a:rPr lang="en-US" dirty="0" smtClean="0"/>
              <a:t>A </a:t>
            </a:r>
            <a:r>
              <a:rPr lang="en-US" b="1" dirty="0" smtClean="0"/>
              <a:t>computer program </a:t>
            </a:r>
            <a:r>
              <a:rPr lang="en-US" dirty="0" smtClean="0"/>
              <a:t>is simply an </a:t>
            </a:r>
            <a:r>
              <a:rPr lang="en-US" b="1" dirty="0" smtClean="0"/>
              <a:t>algorithm</a:t>
            </a:r>
            <a:r>
              <a:rPr lang="en-US" dirty="0" smtClean="0"/>
              <a:t> for a computer that is written in a programming  language.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Quality of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Font typeface="Arial" charset="0"/>
              <a:buNone/>
              <a:defRPr/>
            </a:pPr>
            <a:r>
              <a:rPr lang="en-US" dirty="0">
                <a:cs typeface="Times New Roman" panose="02020603050405020304" pitchFamily="18" charset="0"/>
              </a:rPr>
              <a:t>An </a:t>
            </a:r>
            <a:r>
              <a:rPr lang="en-US" b="1" dirty="0">
                <a:cs typeface="Times New Roman" panose="02020603050405020304" pitchFamily="18" charset="0"/>
              </a:rPr>
              <a:t>algorithm</a:t>
            </a:r>
            <a:r>
              <a:rPr lang="en-US" dirty="0">
                <a:cs typeface="Times New Roman" panose="02020603050405020304" pitchFamily="18" charset="0"/>
              </a:rPr>
              <a:t> must possess the following </a:t>
            </a:r>
            <a:r>
              <a:rPr lang="en-US" b="1" dirty="0">
                <a:cs typeface="Times New Roman" panose="02020603050405020304" pitchFamily="18" charset="0"/>
              </a:rPr>
              <a:t>properties</a:t>
            </a:r>
            <a:endParaRPr lang="en-US" dirty="0">
              <a:cs typeface="Times New Roman" panose="02020603050405020304" pitchFamily="18" charset="0"/>
            </a:endParaRPr>
          </a:p>
          <a:p>
            <a:pPr marL="0" indent="0">
              <a:buFont typeface="Arial" charset="0"/>
              <a:buNone/>
              <a:defRPr/>
            </a:pPr>
            <a:r>
              <a:rPr lang="en-US" b="1" dirty="0">
                <a:cs typeface="Times New Roman" panose="02020603050405020304" pitchFamily="18" charset="0"/>
              </a:rPr>
              <a:t>(</a:t>
            </a:r>
            <a:r>
              <a:rPr lang="en-US" b="1" dirty="0" err="1">
                <a:cs typeface="Times New Roman" panose="02020603050405020304" pitchFamily="18" charset="0"/>
              </a:rPr>
              <a:t>i</a:t>
            </a:r>
            <a:r>
              <a:rPr lang="en-US" b="1" dirty="0">
                <a:cs typeface="Times New Roman" panose="02020603050405020304" pitchFamily="18" charset="0"/>
              </a:rPr>
              <a:t>) Finiteness : </a:t>
            </a:r>
            <a:r>
              <a:rPr lang="en-US" dirty="0">
                <a:cs typeface="Times New Roman" panose="02020603050405020304" pitchFamily="18" charset="0"/>
              </a:rPr>
              <a:t>An algorithm must terminate in a finite number of </a:t>
            </a:r>
            <a:r>
              <a:rPr lang="en-US" dirty="0" smtClean="0">
                <a:cs typeface="Times New Roman" panose="02020603050405020304" pitchFamily="18" charset="0"/>
              </a:rPr>
              <a:t>steps.</a:t>
            </a:r>
            <a:endParaRPr lang="en-US" dirty="0">
              <a:cs typeface="Times New Roman" panose="02020603050405020304" pitchFamily="18" charset="0"/>
            </a:endParaRPr>
          </a:p>
          <a:p>
            <a:pPr marL="0" indent="0">
              <a:buFont typeface="Arial" charset="0"/>
              <a:buNone/>
              <a:defRPr/>
            </a:pPr>
            <a:r>
              <a:rPr lang="en-US" b="1" dirty="0">
                <a:cs typeface="Times New Roman" panose="02020603050405020304" pitchFamily="18" charset="0"/>
              </a:rPr>
              <a:t>(ii) Definiteness : </a:t>
            </a:r>
            <a:r>
              <a:rPr lang="en-US" dirty="0">
                <a:cs typeface="Times New Roman" panose="02020603050405020304" pitchFamily="18" charset="0"/>
              </a:rPr>
              <a:t>Each step of the algorithm must be precisely and unambiguously </a:t>
            </a:r>
            <a:r>
              <a:rPr lang="en-US" dirty="0" smtClean="0">
                <a:cs typeface="Times New Roman" panose="02020603050405020304" pitchFamily="18" charset="0"/>
              </a:rPr>
              <a:t>stated.</a:t>
            </a:r>
            <a:endParaRPr lang="en-US" dirty="0">
              <a:cs typeface="Times New Roman" panose="02020603050405020304" pitchFamily="18" charset="0"/>
            </a:endParaRPr>
          </a:p>
          <a:p>
            <a:pPr marL="0" indent="0">
              <a:buFont typeface="Arial" charset="0"/>
              <a:buNone/>
              <a:defRPr/>
            </a:pPr>
            <a:r>
              <a:rPr lang="en-US" b="1" dirty="0">
                <a:cs typeface="Times New Roman" panose="02020603050405020304" pitchFamily="18" charset="0"/>
              </a:rPr>
              <a:t>(iii) Effectiveness : </a:t>
            </a:r>
            <a:r>
              <a:rPr lang="en-US" dirty="0">
                <a:cs typeface="Times New Roman" panose="02020603050405020304" pitchFamily="18" charset="0"/>
              </a:rPr>
              <a:t>Each step must be effective, in the sense that it should </a:t>
            </a:r>
            <a:r>
              <a:rPr lang="en-US" dirty="0" smtClean="0">
                <a:cs typeface="Times New Roman" panose="02020603050405020304" pitchFamily="18" charset="0"/>
              </a:rPr>
              <a:t>be easily convertible </a:t>
            </a:r>
            <a:r>
              <a:rPr lang="en-US" dirty="0">
                <a:cs typeface="Times New Roman" panose="02020603050405020304" pitchFamily="18" charset="0"/>
              </a:rPr>
              <a:t>into program </a:t>
            </a:r>
            <a:r>
              <a:rPr lang="en-US" dirty="0" smtClean="0">
                <a:cs typeface="Times New Roman" panose="02020603050405020304" pitchFamily="18" charset="0"/>
              </a:rPr>
              <a:t>statement.</a:t>
            </a:r>
          </a:p>
          <a:p>
            <a:pPr marL="0" indent="0">
              <a:buNone/>
            </a:pPr>
            <a:r>
              <a:rPr lang="en-US" altLang="en-US" b="1" dirty="0" smtClean="0">
                <a:cs typeface="Times New Roman" charset="0"/>
              </a:rPr>
              <a:t>(iv) Generality : </a:t>
            </a:r>
            <a:r>
              <a:rPr lang="en-US" altLang="en-US" dirty="0" smtClean="0">
                <a:cs typeface="Times New Roman" charset="0"/>
              </a:rPr>
              <a:t>The </a:t>
            </a:r>
            <a:r>
              <a:rPr lang="en-US" altLang="en-US" dirty="0" smtClean="0"/>
              <a:t>algorithm must be complete in itself so that it can be used to solve all problems of a specific type for any input data.</a:t>
            </a:r>
          </a:p>
          <a:p>
            <a:pPr>
              <a:buNone/>
            </a:pPr>
            <a:r>
              <a:rPr lang="en-US" altLang="en-US" b="1" dirty="0" smtClean="0"/>
              <a:t>(v) Input / Output : </a:t>
            </a:r>
            <a:r>
              <a:rPr lang="en-US" altLang="en-US" dirty="0" smtClean="0"/>
              <a:t>Each algorithm must take zero, one or more inputs.</a:t>
            </a:r>
          </a:p>
          <a:p>
            <a:pPr marL="0" indent="0">
              <a:buFont typeface="Arial" charset="0"/>
              <a:buNone/>
              <a:defRPr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>
              <a:buFont typeface="Arial" charset="0"/>
              <a:buNone/>
              <a:defRPr/>
            </a:pPr>
            <a:r>
              <a:rPr lang="en-US" dirty="0">
                <a:cs typeface="Times New Roman" panose="02020603050405020304" pitchFamily="18" charset="0"/>
              </a:rPr>
              <a:t> 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</a:rPr>
              <a:t>How to express an ALGORITHM?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The constructs used to build algorithms can be described in two different ways:</a:t>
            </a:r>
          </a:p>
          <a:p>
            <a:pPr marL="0" lvl="1" indent="0">
              <a:buFont typeface="Calibri" pitchFamily="34" charset="0"/>
              <a:buAutoNum type="arabicPeriod"/>
            </a:pPr>
            <a:r>
              <a:rPr lang="en-US" altLang="ja-JP" sz="2000" dirty="0" smtClean="0"/>
              <a:t> Pseudo code</a:t>
            </a:r>
          </a:p>
          <a:p>
            <a:pPr marL="0" lvl="1" indent="0">
              <a:buFont typeface="Calibri" pitchFamily="34" charset="0"/>
              <a:buAutoNum type="arabicPeriod"/>
            </a:pPr>
            <a:r>
              <a:rPr lang="en-US" altLang="ja-JP" sz="2000" dirty="0" smtClean="0"/>
              <a:t> Flowchart</a:t>
            </a:r>
            <a:endParaRPr lang="en-US" altLang="ja-JP" sz="20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Algorithm Writing (Making a cup of tea)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316" y="2729344"/>
            <a:ext cx="4006883" cy="240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49927" y="1856509"/>
            <a:ext cx="66465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Step 1: Boil Milk.</a:t>
            </a:r>
          </a:p>
          <a:p>
            <a:r>
              <a:rPr lang="en-US" sz="3200" dirty="0" smtClean="0"/>
              <a:t>Step2: Add tea dust and sugar.</a:t>
            </a:r>
          </a:p>
          <a:p>
            <a:r>
              <a:rPr lang="en-US" sz="3200" dirty="0" smtClean="0"/>
              <a:t>Step 3: Wait for the boil to come.</a:t>
            </a:r>
          </a:p>
          <a:p>
            <a:r>
              <a:rPr lang="en-US" sz="3200" dirty="0" smtClean="0"/>
              <a:t>Step4: Tea is ready.</a:t>
            </a:r>
          </a:p>
          <a:p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tf03431380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tf03431380</Template>
  <TotalTime>6284</TotalTime>
  <Words>1547</Words>
  <Application>Microsoft Office PowerPoint</Application>
  <PresentationFormat>Widescreen</PresentationFormat>
  <Paragraphs>322</Paragraphs>
  <Slides>43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Calibri</vt:lpstr>
      <vt:lpstr>Euphemia</vt:lpstr>
      <vt:lpstr>Georgia</vt:lpstr>
      <vt:lpstr>Plantagenet Cherokee</vt:lpstr>
      <vt:lpstr>Symbol</vt:lpstr>
      <vt:lpstr>Times New Roman</vt:lpstr>
      <vt:lpstr>Wingdings</vt:lpstr>
      <vt:lpstr>tf03431380</vt:lpstr>
      <vt:lpstr>Visio</vt:lpstr>
      <vt:lpstr>   Problem Solving skills</vt:lpstr>
      <vt:lpstr>Problem Solving</vt:lpstr>
      <vt:lpstr>Problem Solving</vt:lpstr>
      <vt:lpstr>Problem Solving</vt:lpstr>
      <vt:lpstr>Problem Solving</vt:lpstr>
      <vt:lpstr>Algorithm</vt:lpstr>
      <vt:lpstr>Quality of Algorithm</vt:lpstr>
      <vt:lpstr>How to express an ALGORITHM?</vt:lpstr>
      <vt:lpstr>Algorithm Writing (Making a cup of tea)</vt:lpstr>
      <vt:lpstr>Algorithm Writing (Ordering Pizza)</vt:lpstr>
      <vt:lpstr>Sample Algorithm (Example 1)</vt:lpstr>
      <vt:lpstr>Sample Algorithm(Example 2)</vt:lpstr>
      <vt:lpstr>Sample Algorithm (Example 3)</vt:lpstr>
      <vt:lpstr>Sample Algorithm (Example 4)</vt:lpstr>
      <vt:lpstr>Sample Algorithm (Example 5)</vt:lpstr>
      <vt:lpstr> Pseudo code  </vt:lpstr>
      <vt:lpstr>Pseudo Code</vt:lpstr>
      <vt:lpstr>Sample Pseudo code (Example 1)</vt:lpstr>
      <vt:lpstr>Sample Pseudo code(Example 2)</vt:lpstr>
      <vt:lpstr>Logical Structure of Pseudo code</vt:lpstr>
      <vt:lpstr>Sequence Logic</vt:lpstr>
      <vt:lpstr>Sequence Logic</vt:lpstr>
      <vt:lpstr>Selection Logic</vt:lpstr>
      <vt:lpstr>Selection Logic</vt:lpstr>
      <vt:lpstr>Selection Logic</vt:lpstr>
      <vt:lpstr>Iteration Logic</vt:lpstr>
      <vt:lpstr>Iteration Logic</vt:lpstr>
      <vt:lpstr>Iteration Logic</vt:lpstr>
      <vt:lpstr>Iteration Logic</vt:lpstr>
      <vt:lpstr>Flowchart</vt:lpstr>
      <vt:lpstr>Flowchart</vt:lpstr>
      <vt:lpstr>Rules of Flowcharting </vt:lpstr>
      <vt:lpstr>Flowchart Symbols</vt:lpstr>
      <vt:lpstr>        Any  Program  Using  Flowchart  Would  Be </vt:lpstr>
      <vt:lpstr>Flowchart (Example 1)</vt:lpstr>
      <vt:lpstr>Flowchart(Example 2)</vt:lpstr>
      <vt:lpstr>Flowchart (Example 3)</vt:lpstr>
      <vt:lpstr>Flowchart (Example 4)</vt:lpstr>
      <vt:lpstr>Flowchart (Example 5)</vt:lpstr>
      <vt:lpstr>PROBLEM SOLVING TECHNIQUE</vt:lpstr>
      <vt:lpstr>PROBLEM SOLVING TECHNIQUE</vt:lpstr>
      <vt:lpstr>Exercises</vt:lpstr>
      <vt:lpstr>Exercises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Javeria Farooq</dc:creator>
  <cp:lastModifiedBy>Javeria Farooq</cp:lastModifiedBy>
  <cp:revision>218</cp:revision>
  <dcterms:created xsi:type="dcterms:W3CDTF">2017-08-10T07:49:05Z</dcterms:created>
  <dcterms:modified xsi:type="dcterms:W3CDTF">2017-09-05T09:02:59Z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